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69" r:id="rId2"/>
    <p:sldMasterId id="2147483673" r:id="rId3"/>
    <p:sldMasterId id="2147483677" r:id="rId4"/>
    <p:sldMasterId id="2147483741" r:id="rId5"/>
    <p:sldMasterId id="2147483665" r:id="rId6"/>
    <p:sldMasterId id="2147483681" r:id="rId7"/>
    <p:sldMasterId id="2147483685" r:id="rId8"/>
    <p:sldMasterId id="2147483689" r:id="rId9"/>
    <p:sldMasterId id="2147483693" r:id="rId10"/>
    <p:sldMasterId id="2147483697" r:id="rId11"/>
    <p:sldMasterId id="2147483701" r:id="rId12"/>
    <p:sldMasterId id="2147483705" r:id="rId13"/>
    <p:sldMasterId id="2147483746" r:id="rId14"/>
    <p:sldMasterId id="2147483709" r:id="rId15"/>
    <p:sldMasterId id="2147483713" r:id="rId16"/>
    <p:sldMasterId id="2147483717" r:id="rId17"/>
    <p:sldMasterId id="2147483721" r:id="rId18"/>
  </p:sldMasterIdLst>
  <p:notesMasterIdLst>
    <p:notesMasterId r:id="rId45"/>
  </p:notesMasterIdLst>
  <p:handoutMasterIdLst>
    <p:handoutMasterId r:id="rId46"/>
  </p:handoutMasterIdLst>
  <p:sldIdLst>
    <p:sldId id="261" r:id="rId19"/>
    <p:sldId id="262" r:id="rId20"/>
    <p:sldId id="263" r:id="rId21"/>
    <p:sldId id="264" r:id="rId22"/>
    <p:sldId id="265" r:id="rId23"/>
    <p:sldId id="266" r:id="rId24"/>
    <p:sldId id="267" r:id="rId25"/>
    <p:sldId id="268" r:id="rId26"/>
    <p:sldId id="274" r:id="rId27"/>
    <p:sldId id="284" r:id="rId28"/>
    <p:sldId id="275" r:id="rId29"/>
    <p:sldId id="280" r:id="rId30"/>
    <p:sldId id="281" r:id="rId31"/>
    <p:sldId id="283" r:id="rId32"/>
    <p:sldId id="271" r:id="rId33"/>
    <p:sldId id="279" r:id="rId34"/>
    <p:sldId id="272" r:id="rId35"/>
    <p:sldId id="277" r:id="rId36"/>
    <p:sldId id="273" r:id="rId37"/>
    <p:sldId id="278" r:id="rId38"/>
    <p:sldId id="285" r:id="rId39"/>
    <p:sldId id="259" r:id="rId40"/>
    <p:sldId id="269" r:id="rId41"/>
    <p:sldId id="270" r:id="rId42"/>
    <p:sldId id="286" r:id="rId43"/>
    <p:sldId id="2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A995F-04D0-4216-B2E1-CE7FD4DBE2A8}" v="2" dt="2023-05-15T08:12:12.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9" autoAdjust="0"/>
    <p:restoredTop sz="75610" autoAdjust="0"/>
  </p:normalViewPr>
  <p:slideViewPr>
    <p:cSldViewPr snapToGrid="0">
      <p:cViewPr>
        <p:scale>
          <a:sx n="40" d="100"/>
          <a:sy n="40" d="100"/>
        </p:scale>
        <p:origin x="2568" y="1020"/>
      </p:cViewPr>
      <p:guideLst/>
    </p:cSldViewPr>
  </p:slideViewPr>
  <p:notesTextViewPr>
    <p:cViewPr>
      <p:scale>
        <a:sx n="3" d="2"/>
        <a:sy n="3" d="2"/>
      </p:scale>
      <p:origin x="0" y="0"/>
    </p:cViewPr>
  </p:notesTextViewPr>
  <p:sorterViewPr>
    <p:cViewPr varScale="1">
      <p:scale>
        <a:sx n="100" d="100"/>
        <a:sy n="100" d="100"/>
      </p:scale>
      <p:origin x="0" y="-336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5/15/2023</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5/15/2023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25172DC-B5F3-4BE0-9F7F-CBCDCE995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62F0D538-186E-43E2-AAE5-B5496A94A955}" type="slidenum">
              <a:rPr lang="en-GB" altLang="en-US" smtClean="0">
                <a:solidFill>
                  <a:srgbClr val="000000"/>
                </a:solidFill>
              </a:rPr>
              <a:pPr>
                <a:spcBef>
                  <a:spcPct val="0"/>
                </a:spcBef>
              </a:pPr>
              <a:t>1</a:t>
            </a:fld>
            <a:endParaRPr lang="en-GB" altLang="en-US">
              <a:solidFill>
                <a:srgbClr val="000000"/>
              </a:solidFill>
            </a:endParaRPr>
          </a:p>
        </p:txBody>
      </p:sp>
      <p:sp>
        <p:nvSpPr>
          <p:cNvPr id="19459" name="Rectangle 2">
            <a:extLst>
              <a:ext uri="{FF2B5EF4-FFF2-40B4-BE49-F238E27FC236}">
                <a16:creationId xmlns:a16="http://schemas.microsoft.com/office/drawing/2014/main" id="{6A03B0DE-937D-442F-B5C7-648018E4056E}"/>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EAE6CF7-E327-4F02-9A32-E56B3AF5A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72947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216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16</a:t>
            </a:fld>
            <a:endParaRPr lang="en-US" dirty="0"/>
          </a:p>
        </p:txBody>
      </p:sp>
    </p:spTree>
    <p:extLst>
      <p:ext uri="{BB962C8B-B14F-4D97-AF65-F5344CB8AC3E}">
        <p14:creationId xmlns:p14="http://schemas.microsoft.com/office/powerpoint/2010/main" val="19728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1630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398744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19</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0722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20</a:t>
            </a:fld>
            <a:endParaRPr lang="en-US" dirty="0"/>
          </a:p>
        </p:txBody>
      </p:sp>
    </p:spTree>
    <p:extLst>
      <p:ext uri="{BB962C8B-B14F-4D97-AF65-F5344CB8AC3E}">
        <p14:creationId xmlns:p14="http://schemas.microsoft.com/office/powerpoint/2010/main" val="57750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Prolapse means "to fall out of place",  from the Latin </a:t>
            </a:r>
            <a:r>
              <a:rPr lang="en-GB" altLang="en-US" sz="1200" dirty="0" err="1">
                <a:solidFill>
                  <a:srgbClr val="002060"/>
                </a:solidFill>
                <a:latin typeface="Arial" panose="020B0604020202020204" pitchFamily="34" charset="0"/>
                <a:ea typeface="ＭＳ Ｐゴシック" pitchFamily="1" charset="-128"/>
                <a:cs typeface="Arial" panose="020B0604020202020204" pitchFamily="34" charset="0"/>
              </a:rPr>
              <a:t>prolabi</a:t>
            </a: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 meaning "to fall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Font typeface="Arial" panose="020B0604020202020204" pitchFamily="34" charset="0"/>
              <a:buNone/>
            </a:pPr>
            <a:r>
              <a:rPr lang="en-GB" altLang="en-US" sz="1200" b="1" dirty="0">
                <a:ea typeface="ＭＳ Ｐゴシック" pitchFamily="1" charset="-128"/>
              </a:rPr>
              <a:t>Anterior vaginal wall prolapse</a:t>
            </a:r>
          </a:p>
          <a:p>
            <a:pPr marL="265113" indent="0" eaLnBrk="1" hangingPunct="1">
              <a:buFont typeface="Arial" panose="020B0604020202020204" pitchFamily="34" charset="0"/>
              <a:buNone/>
            </a:pPr>
            <a:r>
              <a:rPr lang="en-GB" altLang="en-US" sz="1200" dirty="0">
                <a:ea typeface="ＭＳ Ｐゴシック" pitchFamily="1" charset="-128"/>
              </a:rPr>
              <a:t>Cystocele – Bladder</a:t>
            </a:r>
          </a:p>
          <a:p>
            <a:pPr marL="265113" indent="0" eaLnBrk="1" hangingPunct="1">
              <a:buFont typeface="Arial" panose="020B0604020202020204" pitchFamily="34" charset="0"/>
              <a:buNone/>
            </a:pPr>
            <a:r>
              <a:rPr lang="en-GB" altLang="en-US" sz="1200" dirty="0" err="1">
                <a:ea typeface="ＭＳ Ｐゴシック" pitchFamily="1" charset="-128"/>
              </a:rPr>
              <a:t>Cystourethrocele</a:t>
            </a:r>
            <a:r>
              <a:rPr lang="en-GB" altLang="en-US" sz="1200" dirty="0">
                <a:ea typeface="ＭＳ Ｐゴシック" pitchFamily="1" charset="-128"/>
              </a:rPr>
              <a:t> – Bladder and Urethra</a:t>
            </a:r>
            <a:endParaRPr lang="en-US" altLang="en-US" sz="1200" dirty="0">
              <a:ea typeface="ＭＳ Ｐゴシック" pitchFamily="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23</a:t>
            </a:fld>
            <a:endParaRPr lang="en-GB"/>
          </a:p>
        </p:txBody>
      </p:sp>
    </p:spTree>
    <p:extLst>
      <p:ext uri="{BB962C8B-B14F-4D97-AF65-F5344CB8AC3E}">
        <p14:creationId xmlns:p14="http://schemas.microsoft.com/office/powerpoint/2010/main" val="410335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Posterior vaginal wall prolapse</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Rectocele – Bowel</a:t>
            </a: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24</a:t>
            </a:fld>
            <a:endParaRPr lang="en-GB"/>
          </a:p>
        </p:txBody>
      </p:sp>
    </p:spTree>
    <p:extLst>
      <p:ext uri="{BB962C8B-B14F-4D97-AF65-F5344CB8AC3E}">
        <p14:creationId xmlns:p14="http://schemas.microsoft.com/office/powerpoint/2010/main" val="20403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E2891599-3536-4B4C-9074-B30397C7DFEE}" type="slidenum">
              <a:rPr lang="en-GB" smtClean="0"/>
              <a:t>2</a:t>
            </a:fld>
            <a:endParaRPr lang="en-GB"/>
          </a:p>
        </p:txBody>
      </p:sp>
    </p:spTree>
    <p:extLst>
      <p:ext uri="{BB962C8B-B14F-4D97-AF65-F5344CB8AC3E}">
        <p14:creationId xmlns:p14="http://schemas.microsoft.com/office/powerpoint/2010/main" val="34619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fld id="{BFE5757F-20E7-43F2-9942-3C2DAC614812}" type="slidenum">
              <a:rPr lang="en-GB" altLang="en-US">
                <a:latin typeface="Arial" charset="0"/>
              </a:rPr>
              <a:pPr/>
              <a:t>4</a:t>
            </a:fld>
            <a:endParaRPr lang="en-GB" altLang="en-US">
              <a:latin typeface="Ari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400" dirty="0">
              <a:ea typeface="ＭＳ Ｐゴシック" pitchFamily="1" charset="-128"/>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r>
              <a:rPr lang="en-US" altLang="en-US">
                <a:latin typeface="Arial" charset="0"/>
              </a:rPr>
              <a:t>© POGP 2015 </a:t>
            </a:r>
            <a:endParaRPr lang="en-GB" altLang="en-US">
              <a:latin typeface="Arial" charset="0"/>
            </a:endParaRPr>
          </a:p>
        </p:txBody>
      </p:sp>
    </p:spTree>
    <p:extLst>
      <p:ext uri="{BB962C8B-B14F-4D97-AF65-F5344CB8AC3E}">
        <p14:creationId xmlns:p14="http://schemas.microsoft.com/office/powerpoint/2010/main" val="421975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5</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23509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6</a:t>
            </a:fld>
            <a:endParaRPr lang="en-GB" altLang="en-US" sz="1300">
              <a:solidFill>
                <a:srgbClr val="000000"/>
              </a:solidFill>
              <a:latin typeface="Comic Sans MS" panose="030F0702030302020204" pitchFamily="66"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7</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17016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8</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70262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11</a:t>
            </a:fld>
            <a:endParaRPr lang="en-GB"/>
          </a:p>
        </p:txBody>
      </p:sp>
    </p:spTree>
    <p:extLst>
      <p:ext uri="{BB962C8B-B14F-4D97-AF65-F5344CB8AC3E}">
        <p14:creationId xmlns:p14="http://schemas.microsoft.com/office/powerpoint/2010/main" val="410077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Uterine</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Procidentia</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May also have:</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Apical</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Enterocele – small intestine / vaginal vault prolapse</a:t>
            </a: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12</a:t>
            </a:fld>
            <a:endParaRPr lang="en-GB"/>
          </a:p>
        </p:txBody>
      </p:sp>
    </p:spTree>
    <p:extLst>
      <p:ext uri="{BB962C8B-B14F-4D97-AF65-F5344CB8AC3E}">
        <p14:creationId xmlns:p14="http://schemas.microsoft.com/office/powerpoint/2010/main" val="103244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solidFill>
                  <a:schemeClr val="accent6"/>
                </a:solidFill>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a:prstGeom prst="rect">
            <a:avLst/>
          </a:prstGeom>
        </p:spPr>
        <p:txBody>
          <a:bodyPr/>
          <a:lstStyle/>
          <a:p>
            <a:r>
              <a:rPr lang="en-US"/>
              <a:t>Click to edit Master title style</a:t>
            </a:r>
            <a:endParaRPr lang="en-GB"/>
          </a:p>
        </p:txBody>
      </p:sp>
      <p:sp>
        <p:nvSpPr>
          <p:cNvPr id="4" name="Content Placeholder 3"/>
          <p:cNvSpPr>
            <a:spLocks noGrp="1"/>
          </p:cNvSpPr>
          <p:nvPr>
            <p:ph sz="quarter" idx="10"/>
          </p:nvPr>
        </p:nvSpPr>
        <p:spPr>
          <a:xfrm>
            <a:off x="838200" y="1379913"/>
            <a:ext cx="10515600" cy="42557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515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1DB425C5-DB18-4E87-9598-48F12FBB43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89" y="3648317"/>
            <a:ext cx="10364811"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E1BBDF6-A25A-4C51-BD39-D279FF02147F}"/>
              </a:ext>
            </a:extLst>
          </p:cNvPr>
          <p:cNvSpPr>
            <a:spLocks noGrp="1"/>
          </p:cNvSpPr>
          <p:nvPr>
            <p:ph type="dt" sz="half" idx="10"/>
          </p:nvPr>
        </p:nvSpPr>
        <p:spPr>
          <a:xfrm>
            <a:off x="7416801" y="379414"/>
            <a:ext cx="2910417"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F3E5D74D-BC1F-4CB2-A88B-9E67AB9F7D12}"/>
              </a:ext>
            </a:extLst>
          </p:cNvPr>
          <p:cNvSpPr>
            <a:spLocks noGrp="1"/>
          </p:cNvSpPr>
          <p:nvPr>
            <p:ph type="ftr" sz="quarter" idx="11"/>
          </p:nvPr>
        </p:nvSpPr>
        <p:spPr>
          <a:xfrm>
            <a:off x="791634" y="379414"/>
            <a:ext cx="6441017"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72C9DC3-82D0-4AF9-BD1A-314C90084D12}"/>
              </a:ext>
            </a:extLst>
          </p:cNvPr>
          <p:cNvSpPr>
            <a:spLocks noGrp="1"/>
          </p:cNvSpPr>
          <p:nvPr>
            <p:ph type="sldNum" sz="quarter" idx="12"/>
          </p:nvPr>
        </p:nvSpPr>
        <p:spPr>
          <a:xfrm>
            <a:off x="10509251" y="381001"/>
            <a:ext cx="891116" cy="365125"/>
          </a:xfrm>
        </p:spPr>
        <p:txBody>
          <a:bodyPr/>
          <a:lstStyle>
            <a:lvl1pPr>
              <a:defRPr/>
            </a:lvl1pPr>
          </a:lstStyle>
          <a:p>
            <a:pPr>
              <a:defRPr/>
            </a:pPr>
            <a:fld id="{01834CA5-2CDA-40C4-9993-909E56936C70}" type="slidenum">
              <a:rPr lang="en-US" altLang="en-US"/>
              <a:pPr>
                <a:defRPr/>
              </a:pPr>
              <a:t>‹#›</a:t>
            </a:fld>
            <a:endParaRPr lang="en-US" altLang="en-US"/>
          </a:p>
        </p:txBody>
      </p:sp>
    </p:spTree>
    <p:extLst>
      <p:ext uri="{BB962C8B-B14F-4D97-AF65-F5344CB8AC3E}">
        <p14:creationId xmlns:p14="http://schemas.microsoft.com/office/powerpoint/2010/main" val="31045072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9AF2FCC4-B556-47B4-8370-1585282F0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2480" y="753535"/>
            <a:ext cx="1060704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254A505-045F-4D26-87C3-1D3EA53472C9}"/>
              </a:ext>
            </a:extLst>
          </p:cNvPr>
          <p:cNvSpPr>
            <a:spLocks noGrp="1"/>
          </p:cNvSpPr>
          <p:nvPr>
            <p:ph type="dt" sz="half" idx="10"/>
          </p:nvPr>
        </p:nvSpPr>
        <p:spPr>
          <a:xfrm>
            <a:off x="7416801" y="381001"/>
            <a:ext cx="2910417"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1A40D588-EDBB-4762-85C6-A863C7CA5719}"/>
              </a:ext>
            </a:extLst>
          </p:cNvPr>
          <p:cNvSpPr>
            <a:spLocks noGrp="1"/>
          </p:cNvSpPr>
          <p:nvPr>
            <p:ph type="ftr" sz="quarter" idx="11"/>
          </p:nvPr>
        </p:nvSpPr>
        <p:spPr>
          <a:xfrm>
            <a:off x="791634" y="381001"/>
            <a:ext cx="6441017"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98750A-D384-48F9-9BA3-F794452A8A8F}"/>
              </a:ext>
            </a:extLst>
          </p:cNvPr>
          <p:cNvSpPr>
            <a:spLocks noGrp="1"/>
          </p:cNvSpPr>
          <p:nvPr>
            <p:ph type="sldNum" sz="quarter" idx="12"/>
          </p:nvPr>
        </p:nvSpPr>
        <p:spPr>
          <a:xfrm>
            <a:off x="10509251" y="381001"/>
            <a:ext cx="891116" cy="365125"/>
          </a:xfrm>
        </p:spPr>
        <p:txBody>
          <a:bodyPr/>
          <a:lstStyle>
            <a:lvl1pPr>
              <a:defRPr/>
            </a:lvl1pPr>
          </a:lstStyle>
          <a:p>
            <a:pPr>
              <a:defRPr/>
            </a:pPr>
            <a:fld id="{ECD40DBD-A598-43E2-B4FF-665F7B9FEFF0}" type="slidenum">
              <a:rPr lang="en-US" altLang="en-US"/>
              <a:pPr>
                <a:defRPr/>
              </a:pPr>
              <a:t>‹#›</a:t>
            </a:fld>
            <a:endParaRPr lang="en-US" altLang="en-US"/>
          </a:p>
        </p:txBody>
      </p:sp>
    </p:spTree>
    <p:extLst>
      <p:ext uri="{BB962C8B-B14F-4D97-AF65-F5344CB8AC3E}">
        <p14:creationId xmlns:p14="http://schemas.microsoft.com/office/powerpoint/2010/main" val="289438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4.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 id="2147483727" r:id="rId6"/>
    <p:sldLayoutId id="2147483728" r:id="rId7"/>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63F9877-4A2D-4231-9511-BF32CDC45595}"/>
              </a:ext>
            </a:extLst>
          </p:cNvPr>
          <p:cNvSpPr>
            <a:spLocks noGrp="1" noChangeArrowheads="1"/>
          </p:cNvSpPr>
          <p:nvPr>
            <p:ph type="ctrTitle"/>
          </p:nvPr>
        </p:nvSpPr>
        <p:spPr/>
        <p:txBody>
          <a:bodyPr/>
          <a:lstStyle/>
          <a:p>
            <a:r>
              <a:rPr lang="en-GB" dirty="0"/>
              <a:t>Pelvic floor dysfunction</a:t>
            </a:r>
            <a:endParaRPr lang="en-GB" altLang="en-US" dirty="0"/>
          </a:p>
        </p:txBody>
      </p:sp>
      <p:sp>
        <p:nvSpPr>
          <p:cNvPr id="2" name="Subtitle 1">
            <a:extLst>
              <a:ext uri="{FF2B5EF4-FFF2-40B4-BE49-F238E27FC236}">
                <a16:creationId xmlns:a16="http://schemas.microsoft.com/office/drawing/2014/main" id="{4C5A0554-C8ED-49B7-A3F9-3C47F89752E2}"/>
              </a:ext>
            </a:extLst>
          </p:cNvPr>
          <p:cNvSpPr>
            <a:spLocks noGrp="1"/>
          </p:cNvSpPr>
          <p:nvPr>
            <p:ph type="subTitle" idx="1"/>
          </p:nvPr>
        </p:nvSpPr>
        <p:spPr/>
        <p:txBody>
          <a:bodyPr/>
          <a:lstStyle/>
          <a:p>
            <a:r>
              <a:rPr lang="en-GB" dirty="0"/>
              <a:t>Julia H Herbert</a:t>
            </a:r>
          </a:p>
          <a:p>
            <a:r>
              <a:rPr lang="en-GB" dirty="0"/>
              <a:t>MCSP. MSc. MPOGP</a:t>
            </a:r>
          </a:p>
          <a:p>
            <a:r>
              <a:rPr lang="en-GB" dirty="0"/>
              <a:t>Consultant Physiotherapist</a:t>
            </a:r>
          </a:p>
        </p:txBody>
      </p:sp>
    </p:spTree>
    <p:extLst>
      <p:ext uri="{BB962C8B-B14F-4D97-AF65-F5344CB8AC3E}">
        <p14:creationId xmlns:p14="http://schemas.microsoft.com/office/powerpoint/2010/main" val="35458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Pelvic organ prolapse</a:t>
            </a:r>
          </a:p>
        </p:txBody>
      </p:sp>
      <p:sp>
        <p:nvSpPr>
          <p:cNvPr id="28675" name="Content Placeholder 2"/>
          <p:cNvSpPr>
            <a:spLocks noGrp="1"/>
          </p:cNvSpPr>
          <p:nvPr>
            <p:ph sz="half" idx="1"/>
          </p:nvPr>
        </p:nvSpPr>
        <p:spPr>
          <a:xfrm>
            <a:off x="514109" y="2073600"/>
            <a:ext cx="4347258" cy="4037429"/>
          </a:xfrm>
        </p:spPr>
        <p:txBody>
          <a:bodyPr>
            <a:normAutofit/>
          </a:bodyPr>
          <a:lstStyle/>
          <a:p>
            <a:pPr marL="457200" lvl="1" indent="0">
              <a:buNone/>
            </a:pPr>
            <a:r>
              <a:rPr lang="en-GB" altLang="en-US" b="1" dirty="0"/>
              <a:t>2) Posterior vaginal wall prolapse</a:t>
            </a:r>
          </a:p>
          <a:p>
            <a:pPr marL="457200" lvl="1" indent="0">
              <a:spcAft>
                <a:spcPts val="1200"/>
              </a:spcAft>
              <a:buNone/>
            </a:pPr>
            <a:r>
              <a:rPr lang="en-GB" altLang="en-US" dirty="0"/>
              <a:t>Rectocele – Bowel</a:t>
            </a:r>
          </a:p>
          <a:p>
            <a:pPr marL="457200" lvl="1" indent="0">
              <a:buNone/>
            </a:pPr>
            <a:r>
              <a:rPr lang="en-GB" altLang="en-US" b="1" dirty="0"/>
              <a:t>3) Uterine</a:t>
            </a:r>
          </a:p>
          <a:p>
            <a:pPr marL="457200" lvl="1" indent="0">
              <a:spcAft>
                <a:spcPts val="1200"/>
              </a:spcAft>
              <a:buNone/>
            </a:pPr>
            <a:r>
              <a:rPr lang="en-GB" altLang="en-US" dirty="0"/>
              <a:t>Procidentia</a:t>
            </a:r>
          </a:p>
          <a:p>
            <a:pPr marL="457200" lvl="1" indent="0">
              <a:buNone/>
            </a:pPr>
            <a:r>
              <a:rPr lang="en-GB" altLang="en-US" dirty="0"/>
              <a:t>May also have:</a:t>
            </a:r>
          </a:p>
          <a:p>
            <a:pPr marL="457200" lvl="1" indent="0">
              <a:buNone/>
            </a:pPr>
            <a:r>
              <a:rPr lang="en-GB" altLang="en-US" b="1" dirty="0"/>
              <a:t>Apical</a:t>
            </a:r>
          </a:p>
          <a:p>
            <a:pPr marL="457200" lvl="1" indent="0">
              <a:buNone/>
            </a:pPr>
            <a:r>
              <a:rPr lang="en-GB" altLang="en-US" dirty="0"/>
              <a:t>Enterocele – small intestine /</a:t>
            </a:r>
          </a:p>
          <a:p>
            <a:pPr marL="457200" lvl="1" indent="0">
              <a:buNone/>
            </a:pPr>
            <a:r>
              <a:rPr lang="en-GB" altLang="en-US" dirty="0"/>
              <a:t>vaginal vault prolapse</a:t>
            </a:r>
          </a:p>
          <a:p>
            <a:endParaRPr lang="en-US" altLang="en-US" dirty="0"/>
          </a:p>
        </p:txBody>
      </p:sp>
      <p:grpSp>
        <p:nvGrpSpPr>
          <p:cNvPr id="12" name="Group 11">
            <a:extLst>
              <a:ext uri="{FF2B5EF4-FFF2-40B4-BE49-F238E27FC236}">
                <a16:creationId xmlns:a16="http://schemas.microsoft.com/office/drawing/2014/main" id="{9DD6593A-FCDD-AC56-69ED-87F3BB26729A}"/>
              </a:ext>
            </a:extLst>
          </p:cNvPr>
          <p:cNvGrpSpPr/>
          <p:nvPr/>
        </p:nvGrpSpPr>
        <p:grpSpPr>
          <a:xfrm>
            <a:off x="4082991" y="2299866"/>
            <a:ext cx="4257512" cy="2753444"/>
            <a:chOff x="3967244" y="2647109"/>
            <a:chExt cx="4257512" cy="2753444"/>
          </a:xfrm>
        </p:grpSpPr>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2"/>
            <a:stretch>
              <a:fillRect/>
            </a:stretch>
          </p:blipFill>
          <p:spPr>
            <a:xfrm>
              <a:off x="3967244" y="2647109"/>
              <a:ext cx="4257512" cy="2753444"/>
            </a:xfrm>
            <a:prstGeom prst="rect">
              <a:avLst/>
            </a:prstGeom>
          </p:spPr>
        </p:pic>
        <p:sp>
          <p:nvSpPr>
            <p:cNvPr id="8" name="TextBox 7">
              <a:extLst>
                <a:ext uri="{FF2B5EF4-FFF2-40B4-BE49-F238E27FC236}">
                  <a16:creationId xmlns:a16="http://schemas.microsoft.com/office/drawing/2014/main" id="{5D99FB77-88A7-26DF-8C4C-F6AFB7655501}"/>
                </a:ext>
              </a:extLst>
            </p:cNvPr>
            <p:cNvSpPr txBox="1"/>
            <p:nvPr/>
          </p:nvSpPr>
          <p:spPr>
            <a:xfrm>
              <a:off x="5415180"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2)</a:t>
              </a:r>
            </a:p>
          </p:txBody>
        </p:sp>
      </p:grpSp>
      <p:grpSp>
        <p:nvGrpSpPr>
          <p:cNvPr id="13" name="Group 12">
            <a:extLst>
              <a:ext uri="{FF2B5EF4-FFF2-40B4-BE49-F238E27FC236}">
                <a16:creationId xmlns:a16="http://schemas.microsoft.com/office/drawing/2014/main" id="{87FCC5C2-CC51-2840-02E2-75CA2532FA08}"/>
              </a:ext>
            </a:extLst>
          </p:cNvPr>
          <p:cNvGrpSpPr/>
          <p:nvPr/>
        </p:nvGrpSpPr>
        <p:grpSpPr>
          <a:xfrm>
            <a:off x="8021199" y="2574226"/>
            <a:ext cx="4257511" cy="2490437"/>
            <a:chOff x="7801283" y="2921469"/>
            <a:chExt cx="4257511" cy="2490437"/>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3"/>
            <a:stretch>
              <a:fillRect/>
            </a:stretch>
          </p:blipFill>
          <p:spPr>
            <a:xfrm>
              <a:off x="7801283" y="2921469"/>
              <a:ext cx="4257511" cy="2490437"/>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3)</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0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US" dirty="0"/>
              <a:t>Common causes of PFD</a:t>
            </a:r>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sz="half" idx="1"/>
          </p:nvPr>
        </p:nvSpPr>
        <p:spPr>
          <a:xfrm>
            <a:off x="838200" y="2073600"/>
            <a:ext cx="6280230" cy="4230000"/>
          </a:xfrm>
        </p:spPr>
        <p:txBody>
          <a:bodyPr>
            <a:normAutofit fontScale="92500" lnSpcReduction="20000"/>
          </a:bodyPr>
          <a:lstStyle/>
          <a:p>
            <a:pPr marL="0" lvl="0" indent="0">
              <a:buNone/>
            </a:pPr>
            <a:r>
              <a:rPr lang="en-GB" b="1" dirty="0"/>
              <a:t>Pregnancy &amp; Childbirth</a:t>
            </a:r>
          </a:p>
          <a:p>
            <a:pPr lvl="0"/>
            <a:r>
              <a:rPr lang="en-GB" dirty="0"/>
              <a:t>Particular risk factors are large babies (&gt;4kg), instrumental delivery (forceps / ventous), long 2nd stage labour, breech presentation. Obstetric anal Sphincter Injury (OASI)</a:t>
            </a:r>
          </a:p>
          <a:p>
            <a:pPr marL="0" lvl="0" indent="0">
              <a:buNone/>
            </a:pPr>
            <a:r>
              <a:rPr lang="en-GB" b="1" dirty="0"/>
              <a:t>Hormonal changes</a:t>
            </a:r>
          </a:p>
          <a:p>
            <a:pPr lvl="0"/>
            <a:r>
              <a:rPr lang="en-GB" dirty="0"/>
              <a:t>Often damage that occurs at the time of delivery becomes evident at the menopause, some women experience worsening of incontinence at certain times in the menstrual cycle</a:t>
            </a:r>
          </a:p>
          <a:p>
            <a:pPr marL="0" lvl="0" indent="0">
              <a:buNone/>
            </a:pPr>
            <a:r>
              <a:rPr lang="en-GB" b="1" dirty="0"/>
              <a:t>Urinary Tract Infection (UTI)</a:t>
            </a:r>
          </a:p>
          <a:p>
            <a:pPr lvl="0"/>
            <a:r>
              <a:rPr lang="en-GB" dirty="0"/>
              <a:t>The irritation of the bladder and pain on passing urine can cause the pelvic floor muscles to become overactive</a:t>
            </a:r>
          </a:p>
        </p:txBody>
      </p:sp>
      <p:pic>
        <p:nvPicPr>
          <p:cNvPr id="9" name="Content Placeholder 8">
            <a:extLst>
              <a:ext uri="{FF2B5EF4-FFF2-40B4-BE49-F238E27FC236}">
                <a16:creationId xmlns:a16="http://schemas.microsoft.com/office/drawing/2014/main" id="{E2B9527D-9806-786A-FDD3-42188AD892AA}"/>
              </a:ext>
            </a:extLst>
          </p:cNvPr>
          <p:cNvPicPr>
            <a:picLocks noGrp="1" noChangeAspect="1"/>
          </p:cNvPicPr>
          <p:nvPr>
            <p:ph sz="half" idx="2"/>
          </p:nvPr>
        </p:nvPicPr>
        <p:blipFill rotWithShape="1">
          <a:blip r:embed="rId3">
            <a:duotone>
              <a:schemeClr val="accent6">
                <a:shade val="45000"/>
                <a:satMod val="135000"/>
              </a:schemeClr>
              <a:prstClr val="white"/>
            </a:duotone>
          </a:blip>
          <a:srcRect l="25555" r="20376"/>
          <a:stretch/>
        </p:blipFill>
        <p:spPr>
          <a:xfrm>
            <a:off x="7373595" y="1898821"/>
            <a:ext cx="3379286" cy="4233359"/>
          </a:xfrm>
          <a:prstGeom prst="rect">
            <a:avLst/>
          </a:prstGeom>
        </p:spPr>
      </p:pic>
    </p:spTree>
    <p:extLst>
      <p:ext uri="{BB962C8B-B14F-4D97-AF65-F5344CB8AC3E}">
        <p14:creationId xmlns:p14="http://schemas.microsoft.com/office/powerpoint/2010/main" val="773517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a:t>Uterine - Procidentia</a:t>
            </a:r>
          </a:p>
        </p:txBody>
      </p:sp>
      <p:sp>
        <p:nvSpPr>
          <p:cNvPr id="7" name="Content Placeholder 6">
            <a:extLst>
              <a:ext uri="{FF2B5EF4-FFF2-40B4-BE49-F238E27FC236}">
                <a16:creationId xmlns:a16="http://schemas.microsoft.com/office/drawing/2014/main" id="{31A456CE-18B0-BC67-6A11-4D56D01B01F6}"/>
              </a:ext>
            </a:extLst>
          </p:cNvPr>
          <p:cNvSpPr>
            <a:spLocks noGrp="1"/>
          </p:cNvSpPr>
          <p:nvPr>
            <p:ph idx="1"/>
          </p:nvPr>
        </p:nvSpPr>
        <p:spPr/>
        <p:txBody>
          <a:bodyPr/>
          <a:lstStyle/>
          <a:p>
            <a:endParaRPr lang="en-US"/>
          </a:p>
        </p:txBody>
      </p:sp>
      <p:sp>
        <p:nvSpPr>
          <p:cNvPr id="2" name="Content Placeholder 2">
            <a:extLst>
              <a:ext uri="{FF2B5EF4-FFF2-40B4-BE49-F238E27FC236}">
                <a16:creationId xmlns:a16="http://schemas.microsoft.com/office/drawing/2014/main" id="{FFB48668-0CD7-382B-B980-9F14A71CFF27}"/>
              </a:ext>
            </a:extLst>
          </p:cNvPr>
          <p:cNvSpPr txBox="1">
            <a:spLocks/>
          </p:cNvSpPr>
          <p:nvPr/>
        </p:nvSpPr>
        <p:spPr bwMode="auto">
          <a:xfrm>
            <a:off x="189364" y="4752948"/>
            <a:ext cx="30809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Normal Anatomy</a:t>
            </a:r>
          </a:p>
        </p:txBody>
      </p:sp>
      <p:pic>
        <p:nvPicPr>
          <p:cNvPr id="8" name="Graphic 7">
            <a:extLst>
              <a:ext uri="{FF2B5EF4-FFF2-40B4-BE49-F238E27FC236}">
                <a16:creationId xmlns:a16="http://schemas.microsoft.com/office/drawing/2014/main" id="{A6F63403-C69F-F0CD-4C14-2CBD3A79B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4446" y="2437343"/>
            <a:ext cx="2287867" cy="2033660"/>
          </a:xfrm>
          <a:prstGeom prst="rect">
            <a:avLst/>
          </a:prstGeom>
        </p:spPr>
      </p:pic>
      <p:pic>
        <p:nvPicPr>
          <p:cNvPr id="10" name="Graphic 9">
            <a:extLst>
              <a:ext uri="{FF2B5EF4-FFF2-40B4-BE49-F238E27FC236}">
                <a16:creationId xmlns:a16="http://schemas.microsoft.com/office/drawing/2014/main" id="{B424B0F5-3E8E-9668-000F-A5E3B4EE5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969" y="2437342"/>
            <a:ext cx="2273745" cy="2033660"/>
          </a:xfrm>
          <a:prstGeom prst="rect">
            <a:avLst/>
          </a:prstGeom>
        </p:spPr>
      </p:pic>
      <p:pic>
        <p:nvPicPr>
          <p:cNvPr id="12" name="Graphic 11">
            <a:extLst>
              <a:ext uri="{FF2B5EF4-FFF2-40B4-BE49-F238E27FC236}">
                <a16:creationId xmlns:a16="http://schemas.microsoft.com/office/drawing/2014/main" id="{2D608CDA-EF14-9E31-DEB0-7A4A47683D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0045" y="2437342"/>
            <a:ext cx="2253700" cy="2028330"/>
          </a:xfrm>
          <a:prstGeom prst="rect">
            <a:avLst/>
          </a:prstGeom>
        </p:spPr>
      </p:pic>
      <p:pic>
        <p:nvPicPr>
          <p:cNvPr id="14" name="Graphic 13">
            <a:extLst>
              <a:ext uri="{FF2B5EF4-FFF2-40B4-BE49-F238E27FC236}">
                <a16:creationId xmlns:a16="http://schemas.microsoft.com/office/drawing/2014/main" id="{A0021077-AD4B-A2F5-3881-89B9135CE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1477" y="2437341"/>
            <a:ext cx="2253699" cy="2028329"/>
          </a:xfrm>
          <a:prstGeom prst="rect">
            <a:avLst/>
          </a:prstGeom>
        </p:spPr>
      </p:pic>
      <p:sp>
        <p:nvSpPr>
          <p:cNvPr id="15" name="Content Placeholder 2">
            <a:extLst>
              <a:ext uri="{FF2B5EF4-FFF2-40B4-BE49-F238E27FC236}">
                <a16:creationId xmlns:a16="http://schemas.microsoft.com/office/drawing/2014/main" id="{727DAF8C-9A16-BFB0-96C5-D9D29262EC82}"/>
              </a:ext>
            </a:extLst>
          </p:cNvPr>
          <p:cNvSpPr txBox="1">
            <a:spLocks/>
          </p:cNvSpPr>
          <p:nvPr/>
        </p:nvSpPr>
        <p:spPr bwMode="auto">
          <a:xfrm>
            <a:off x="3347453" y="4766383"/>
            <a:ext cx="2441851"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Uterine prolapse</a:t>
            </a:r>
          </a:p>
          <a:p>
            <a:pPr marL="0" indent="0" algn="ctr" eaLnBrk="1" hangingPunct="1">
              <a:buNone/>
            </a:pPr>
            <a:r>
              <a:rPr lang="en-GB" altLang="en-US" sz="2400" dirty="0">
                <a:solidFill>
                  <a:schemeClr val="tx1"/>
                </a:solidFill>
                <a:latin typeface="+mn-lt"/>
                <a:cs typeface="+mn-cs"/>
              </a:rPr>
              <a:t>Procidentia</a:t>
            </a:r>
          </a:p>
        </p:txBody>
      </p:sp>
      <p:sp>
        <p:nvSpPr>
          <p:cNvPr id="16" name="Content Placeholder 2">
            <a:extLst>
              <a:ext uri="{FF2B5EF4-FFF2-40B4-BE49-F238E27FC236}">
                <a16:creationId xmlns:a16="http://schemas.microsoft.com/office/drawing/2014/main" id="{B3C5E327-E672-323B-9711-86DC0A822B99}"/>
              </a:ext>
            </a:extLst>
          </p:cNvPr>
          <p:cNvSpPr txBox="1">
            <a:spLocks/>
          </p:cNvSpPr>
          <p:nvPr/>
        </p:nvSpPr>
        <p:spPr bwMode="auto">
          <a:xfrm>
            <a:off x="6175969" y="5391976"/>
            <a:ext cx="2441851"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a:solidFill>
                  <a:schemeClr val="tx1"/>
                </a:solidFill>
                <a:latin typeface="+mn-lt"/>
                <a:cs typeface="+mn-cs"/>
              </a:rPr>
              <a:t>Small intestine</a:t>
            </a:r>
          </a:p>
        </p:txBody>
      </p:sp>
      <p:sp>
        <p:nvSpPr>
          <p:cNvPr id="17" name="Content Placeholder 2">
            <a:extLst>
              <a:ext uri="{FF2B5EF4-FFF2-40B4-BE49-F238E27FC236}">
                <a16:creationId xmlns:a16="http://schemas.microsoft.com/office/drawing/2014/main" id="{E874B1E8-42C7-FC7A-F383-11C4E2ED82A1}"/>
              </a:ext>
            </a:extLst>
          </p:cNvPr>
          <p:cNvSpPr txBox="1">
            <a:spLocks/>
          </p:cNvSpPr>
          <p:nvPr/>
        </p:nvSpPr>
        <p:spPr bwMode="auto">
          <a:xfrm>
            <a:off x="8808642" y="5391976"/>
            <a:ext cx="2799367" cy="121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a:solidFill>
                  <a:schemeClr val="tx1"/>
                </a:solidFill>
                <a:latin typeface="+mn-lt"/>
                <a:cs typeface="+mn-cs"/>
              </a:rPr>
              <a:t>Vaginal vault prolapse</a:t>
            </a:r>
          </a:p>
        </p:txBody>
      </p:sp>
      <p:sp>
        <p:nvSpPr>
          <p:cNvPr id="18" name="Content Placeholder 2">
            <a:extLst>
              <a:ext uri="{FF2B5EF4-FFF2-40B4-BE49-F238E27FC236}">
                <a16:creationId xmlns:a16="http://schemas.microsoft.com/office/drawing/2014/main" id="{5E2D396B-8812-68A9-12EB-F1C2B462F640}"/>
              </a:ext>
            </a:extLst>
          </p:cNvPr>
          <p:cNvSpPr txBox="1">
            <a:spLocks/>
          </p:cNvSpPr>
          <p:nvPr/>
        </p:nvSpPr>
        <p:spPr bwMode="auto">
          <a:xfrm>
            <a:off x="7127371" y="4752948"/>
            <a:ext cx="30809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Apical</a:t>
            </a:r>
          </a:p>
        </p:txBody>
      </p:sp>
    </p:spTree>
    <p:extLst>
      <p:ext uri="{BB962C8B-B14F-4D97-AF65-F5344CB8AC3E}">
        <p14:creationId xmlns:p14="http://schemas.microsoft.com/office/powerpoint/2010/main" val="2551087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1B36828-9C90-B6FB-0F1F-CD89A191A0AC}"/>
              </a:ext>
            </a:extLst>
          </p:cNvPr>
          <p:cNvSpPr>
            <a:spLocks noGrp="1"/>
          </p:cNvSpPr>
          <p:nvPr>
            <p:ph type="title"/>
          </p:nvPr>
        </p:nvSpPr>
        <p:spPr/>
        <p:txBody>
          <a:bodyPr/>
          <a:lstStyle/>
          <a:p>
            <a:r>
              <a:rPr lang="en-US" dirty="0"/>
              <a:t>Common causes of PFD</a:t>
            </a:r>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idx="1"/>
          </p:nvPr>
        </p:nvSpPr>
        <p:spPr/>
        <p:txBody>
          <a:bodyPr>
            <a:normAutofit lnSpcReduction="10000"/>
          </a:bodyPr>
          <a:lstStyle/>
          <a:p>
            <a:pPr lvl="0"/>
            <a:r>
              <a:rPr lang="en-US" dirty="0"/>
              <a:t>Surgery</a:t>
            </a:r>
          </a:p>
          <a:p>
            <a:pPr lvl="0"/>
            <a:r>
              <a:rPr lang="en-US" dirty="0"/>
              <a:t>Hysterectomy (removal of the uterus in women) </a:t>
            </a:r>
            <a:br>
              <a:rPr lang="en-US" dirty="0"/>
            </a:br>
            <a:r>
              <a:rPr lang="en-US" dirty="0"/>
              <a:t>or gall bladder surgery (cholecystectomy)</a:t>
            </a:r>
          </a:p>
          <a:p>
            <a:pPr lvl="0"/>
            <a:r>
              <a:rPr lang="en-US" dirty="0"/>
              <a:t>Prostate surgery</a:t>
            </a:r>
          </a:p>
          <a:p>
            <a:pPr lvl="0"/>
            <a:r>
              <a:rPr lang="en-US" dirty="0"/>
              <a:t>Anal surgery may damage the anal sphincters</a:t>
            </a:r>
          </a:p>
          <a:p>
            <a:pPr lvl="0"/>
            <a:r>
              <a:rPr lang="en-US" dirty="0"/>
              <a:t>Chronic straining at stool - constipation</a:t>
            </a:r>
          </a:p>
          <a:p>
            <a:pPr lvl="0"/>
            <a:r>
              <a:rPr lang="en-US" dirty="0"/>
              <a:t>Smoking</a:t>
            </a:r>
          </a:p>
          <a:p>
            <a:pPr lvl="0"/>
            <a:r>
              <a:rPr lang="en-US" dirty="0"/>
              <a:t>Chronic cough – Long Covid?</a:t>
            </a:r>
          </a:p>
          <a:p>
            <a:pPr lvl="0"/>
            <a:r>
              <a:rPr lang="en-US" dirty="0"/>
              <a:t>Heavy Lifting / Excessively High impact exercises?</a:t>
            </a:r>
          </a:p>
          <a:p>
            <a:pPr lvl="0"/>
            <a:r>
              <a:rPr lang="en-US" dirty="0"/>
              <a:t>Ageing</a:t>
            </a:r>
          </a:p>
        </p:txBody>
      </p:sp>
      <p:pic>
        <p:nvPicPr>
          <p:cNvPr id="5" name="Picture 4">
            <a:extLst>
              <a:ext uri="{FF2B5EF4-FFF2-40B4-BE49-F238E27FC236}">
                <a16:creationId xmlns:a16="http://schemas.microsoft.com/office/drawing/2014/main" id="{119ACCFC-3B90-45EB-8951-7A00DF4591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07797" y="2073599"/>
            <a:ext cx="3946003" cy="3834175"/>
          </a:xfrm>
          <a:prstGeom prst="rect">
            <a:avLst/>
          </a:prstGeom>
        </p:spPr>
      </p:pic>
    </p:spTree>
    <p:extLst>
      <p:ext uri="{BB962C8B-B14F-4D97-AF65-F5344CB8AC3E}">
        <p14:creationId xmlns:p14="http://schemas.microsoft.com/office/powerpoint/2010/main" val="1681709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en-GB" dirty="0"/>
              <a:t>Conservative therapy for PFD</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idx="1"/>
          </p:nvPr>
        </p:nvSpPr>
        <p:spPr/>
        <p:txBody>
          <a:bodyPr/>
          <a:lstStyle/>
          <a:p>
            <a:r>
              <a:rPr lang="en-GB" altLang="en-US" dirty="0"/>
              <a:t>Pelvic Floor Muscle Exercises</a:t>
            </a:r>
          </a:p>
          <a:p>
            <a:r>
              <a:rPr lang="en-GB" altLang="en-US" dirty="0"/>
              <a:t>Biofeedback</a:t>
            </a:r>
          </a:p>
          <a:p>
            <a:r>
              <a:rPr lang="en-GB" altLang="en-US" dirty="0"/>
              <a:t>Neuromuscular electrical stimulation</a:t>
            </a:r>
          </a:p>
          <a:p>
            <a:r>
              <a:rPr lang="en-GB" altLang="en-US" dirty="0"/>
              <a:t>Myofascial stretching</a:t>
            </a:r>
          </a:p>
          <a:p>
            <a:r>
              <a:rPr lang="en-GB" altLang="en-US" dirty="0"/>
              <a:t>Breathing exercises</a:t>
            </a:r>
          </a:p>
          <a:p>
            <a:r>
              <a:rPr lang="en-GB" altLang="en-US" dirty="0"/>
              <a:t>Defaecation Dynamics</a:t>
            </a:r>
          </a:p>
          <a:p>
            <a:r>
              <a:rPr lang="en-GB" altLang="en-US" dirty="0"/>
              <a:t>Vaginal pessaries / insert devices</a:t>
            </a:r>
          </a:p>
        </p:txBody>
      </p:sp>
      <p:pic>
        <p:nvPicPr>
          <p:cNvPr id="4" name="Picture 3">
            <a:extLst>
              <a:ext uri="{FF2B5EF4-FFF2-40B4-BE49-F238E27FC236}">
                <a16:creationId xmlns:a16="http://schemas.microsoft.com/office/drawing/2014/main" id="{F7A2D068-7313-C11C-B06F-46E2E6CD55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9387" y="2073600"/>
            <a:ext cx="5404413" cy="3842260"/>
          </a:xfrm>
          <a:prstGeom prst="rect">
            <a:avLst/>
          </a:prstGeom>
        </p:spPr>
      </p:pic>
    </p:spTree>
    <p:extLst>
      <p:ext uri="{BB962C8B-B14F-4D97-AF65-F5344CB8AC3E}">
        <p14:creationId xmlns:p14="http://schemas.microsoft.com/office/powerpoint/2010/main" val="535991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5F5E1953-F149-5DF6-B2DC-65FF8530C38D}"/>
              </a:ext>
            </a:extLst>
          </p:cNvPr>
          <p:cNvSpPr/>
          <p:nvPr/>
        </p:nvSpPr>
        <p:spPr>
          <a:xfrm flipH="1">
            <a:off x="5933954" y="1794077"/>
            <a:ext cx="5281914" cy="4316952"/>
          </a:xfrm>
          <a:prstGeom prst="round1Rect">
            <a:avLst>
              <a:gd name="adj" fmla="val 140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en-GB" dirty="0"/>
              <a:t>Clean Intermittent Self Catheterisation (CISC)</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sz="half" idx="1"/>
          </p:nvPr>
        </p:nvSpPr>
        <p:spPr/>
        <p:txBody>
          <a:bodyPr/>
          <a:lstStyle/>
          <a:p>
            <a:pPr marL="0" indent="0">
              <a:buNone/>
            </a:pPr>
            <a:r>
              <a:rPr lang="en-GB" altLang="en-US" dirty="0"/>
              <a:t>In cases where the pelvic floor dysfunction is causing:</a:t>
            </a:r>
          </a:p>
          <a:p>
            <a:pPr lvl="1"/>
            <a:r>
              <a:rPr lang="en-GB" altLang="en-US" dirty="0"/>
              <a:t>an inability to empty or completely empty the bladder – risk of UTI</a:t>
            </a:r>
          </a:p>
          <a:p>
            <a:pPr lvl="1"/>
            <a:r>
              <a:rPr lang="en-GB" altLang="en-US" dirty="0"/>
              <a:t>hesitancy or intermittent stream </a:t>
            </a:r>
          </a:p>
          <a:p>
            <a:pPr marL="0" indent="0">
              <a:buNone/>
            </a:pPr>
            <a:r>
              <a:rPr lang="en-GB" altLang="en-US" dirty="0"/>
              <a:t>- the introduction of the patient being able to pass a urinary catheter (CISC) themselves can give them more control over their symptoms.</a:t>
            </a:r>
          </a:p>
        </p:txBody>
      </p:sp>
      <p:sp>
        <p:nvSpPr>
          <p:cNvPr id="2" name="Content Placeholder 1">
            <a:extLst>
              <a:ext uri="{FF2B5EF4-FFF2-40B4-BE49-F238E27FC236}">
                <a16:creationId xmlns:a16="http://schemas.microsoft.com/office/drawing/2014/main" id="{5D2B684B-11A9-1D44-B886-C60214D971DF}"/>
              </a:ext>
            </a:extLst>
          </p:cNvPr>
          <p:cNvSpPr>
            <a:spLocks noGrp="1"/>
          </p:cNvSpPr>
          <p:nvPr>
            <p:ph sz="half" idx="2"/>
          </p:nvPr>
        </p:nvSpPr>
        <p:spPr/>
        <p:txBody>
          <a:bodyPr/>
          <a:lstStyle/>
          <a:p>
            <a:pPr lvl="0"/>
            <a:r>
              <a:rPr lang="en-GB" altLang="en-US" noProof="0" dirty="0"/>
              <a:t>Advantages:</a:t>
            </a:r>
          </a:p>
          <a:p>
            <a:pPr lvl="0"/>
            <a:r>
              <a:rPr lang="en-GB" altLang="en-US" noProof="0" dirty="0"/>
              <a:t>Reduces the risk of urine infection</a:t>
            </a:r>
          </a:p>
          <a:p>
            <a:pPr lvl="0"/>
            <a:r>
              <a:rPr lang="en-GB" altLang="en-US" noProof="0" dirty="0"/>
              <a:t>Reduces the risk of damage to other structures, bladder, kidneys, ureters from increased pressure in the bladder due to urinary retention</a:t>
            </a:r>
          </a:p>
          <a:p>
            <a:pPr lvl="0"/>
            <a:r>
              <a:rPr lang="en-GB" altLang="en-US" noProof="0" dirty="0"/>
              <a:t>Reduced healthcare professional involvement</a:t>
            </a:r>
          </a:p>
          <a:p>
            <a:pPr lvl="0"/>
            <a:r>
              <a:rPr lang="en-GB" altLang="en-US" noProof="0" dirty="0"/>
              <a:t>May allow spontaneous recovery </a:t>
            </a:r>
            <a:br>
              <a:rPr lang="en-GB" altLang="en-US" noProof="0" dirty="0"/>
            </a:br>
            <a:r>
              <a:rPr lang="en-GB" altLang="en-US" noProof="0" dirty="0"/>
              <a:t>of bladder function</a:t>
            </a:r>
          </a:p>
        </p:txBody>
      </p:sp>
    </p:spTree>
    <p:extLst>
      <p:ext uri="{BB962C8B-B14F-4D97-AF65-F5344CB8AC3E}">
        <p14:creationId xmlns:p14="http://schemas.microsoft.com/office/powerpoint/2010/main" val="151856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8B3D1C-D1B1-CCCA-8B5C-516338748026}"/>
              </a:ext>
            </a:extLst>
          </p:cNvPr>
          <p:cNvSpPr>
            <a:spLocks noGrp="1"/>
          </p:cNvSpPr>
          <p:nvPr>
            <p:ph type="title"/>
          </p:nvPr>
        </p:nvSpPr>
        <p:spPr/>
        <p:txBody>
          <a:bodyPr/>
          <a:lstStyle/>
          <a:p>
            <a:r>
              <a:rPr lang="sv-SE" dirty="0"/>
              <a:t>Case </a:t>
            </a:r>
            <a:r>
              <a:rPr lang="en-GB" dirty="0"/>
              <a:t>study</a:t>
            </a:r>
            <a:r>
              <a:rPr lang="sv-SE" dirty="0"/>
              <a:t>: JENNY</a:t>
            </a:r>
          </a:p>
        </p:txBody>
      </p:sp>
      <p:sp>
        <p:nvSpPr>
          <p:cNvPr id="2" name="Content Placeholder 1">
            <a:extLst>
              <a:ext uri="{FF2B5EF4-FFF2-40B4-BE49-F238E27FC236}">
                <a16:creationId xmlns:a16="http://schemas.microsoft.com/office/drawing/2014/main" id="{8846787E-D3BD-2D85-73CB-56CA77E92879}"/>
              </a:ext>
            </a:extLst>
          </p:cNvPr>
          <p:cNvSpPr>
            <a:spLocks noGrp="1"/>
          </p:cNvSpPr>
          <p:nvPr>
            <p:ph idx="1"/>
          </p:nvPr>
        </p:nvSpPr>
        <p:spPr/>
        <p:txBody>
          <a:bodyPr vert="horz" lIns="91440" tIns="45720" rIns="91440" bIns="45720" numCol="2" spcCol="360000" rtlCol="0">
            <a:normAutofit fontScale="92500" lnSpcReduction="20000"/>
          </a:bodyPr>
          <a:lstStyle/>
          <a:p>
            <a:pPr marL="0" indent="0">
              <a:buNone/>
            </a:pPr>
            <a:r>
              <a:rPr lang="en-GB" dirty="0"/>
              <a:t>Jenny had a very difficult delivery with Mable her 2nd baby. Mable was very </a:t>
            </a:r>
            <a:br>
              <a:rPr lang="en-GB" dirty="0"/>
            </a:br>
            <a:r>
              <a:rPr lang="en-GB" dirty="0"/>
              <a:t>big (4.5kg)! </a:t>
            </a:r>
          </a:p>
          <a:p>
            <a:pPr marL="0" indent="0">
              <a:buNone/>
            </a:pPr>
            <a:r>
              <a:rPr lang="en-GB" dirty="0"/>
              <a:t>During her labour Jenny decided to have </a:t>
            </a:r>
            <a:br>
              <a:rPr lang="en-GB" dirty="0"/>
            </a:br>
            <a:r>
              <a:rPr lang="en-GB" dirty="0"/>
              <a:t>an epidural for pain relief. Jenny was pushing for a long time (3 hours) and </a:t>
            </a:r>
            <a:br>
              <a:rPr lang="en-GB" dirty="0"/>
            </a:br>
            <a:r>
              <a:rPr lang="en-GB" dirty="0"/>
              <a:t>baby was eventually delivered by forceps with an episiotomy.</a:t>
            </a:r>
          </a:p>
          <a:p>
            <a:pPr marL="0" indent="0">
              <a:buNone/>
            </a:pPr>
            <a:r>
              <a:rPr lang="en-GB" dirty="0"/>
              <a:t>Post nattily Jenny found it impossible to pass urine and when she was checked she had over 2 litres of urine in her bladder. </a:t>
            </a:r>
          </a:p>
          <a:p>
            <a:pPr marL="0" indent="0">
              <a:buNone/>
            </a:pPr>
            <a:r>
              <a:rPr lang="en-GB" dirty="0"/>
              <a:t>She was given an indwelling catheter </a:t>
            </a:r>
            <a:br>
              <a:rPr lang="en-GB" dirty="0"/>
            </a:br>
            <a:r>
              <a:rPr lang="en-GB" dirty="0"/>
              <a:t>for 24 hours but when this was removed, she was still unable to pass urine. </a:t>
            </a:r>
          </a:p>
          <a:p>
            <a:pPr marL="0" indent="0">
              <a:buNone/>
            </a:pPr>
            <a:r>
              <a:rPr lang="en-GB" dirty="0"/>
              <a:t>Keen to get home to her other daughter Annie (aged 4) she agreed to try CISC.</a:t>
            </a:r>
          </a:p>
          <a:p>
            <a:pPr marL="0" indent="0">
              <a:buNone/>
            </a:pPr>
            <a:r>
              <a:rPr lang="en-GB" dirty="0"/>
              <a:t>This was very helpful to Jenny and over </a:t>
            </a:r>
            <a:br>
              <a:rPr lang="en-GB" dirty="0"/>
            </a:br>
            <a:r>
              <a:rPr lang="en-GB" dirty="0"/>
              <a:t>the next few weeks she followed a timed voiding programme, learning to relax her pelvic floor muscles when voiding. </a:t>
            </a:r>
          </a:p>
          <a:p>
            <a:pPr marL="0" indent="0">
              <a:buNone/>
            </a:pPr>
            <a:r>
              <a:rPr lang="en-GB" dirty="0"/>
              <a:t>She was able to maintain her bladder health by using CISC to check she was empty.</a:t>
            </a:r>
          </a:p>
          <a:p>
            <a:pPr marL="0" indent="0">
              <a:buNone/>
            </a:pPr>
            <a:r>
              <a:rPr lang="en-GB" dirty="0"/>
              <a:t>Fortunately for Jenny, her bladder function slowly recovered, and she was able to stop </a:t>
            </a:r>
            <a:br>
              <a:rPr lang="en-GB" dirty="0"/>
            </a:br>
            <a:r>
              <a:rPr lang="en-GB" dirty="0"/>
              <a:t>using the CISC when Mable was 4 months old.</a:t>
            </a:r>
          </a:p>
          <a:p>
            <a:pPr marL="0" indent="0">
              <a:buNone/>
            </a:pPr>
            <a:endParaRPr lang="en-US" dirty="0"/>
          </a:p>
        </p:txBody>
      </p:sp>
    </p:spTree>
    <p:extLst>
      <p:ext uri="{BB962C8B-B14F-4D97-AF65-F5344CB8AC3E}">
        <p14:creationId xmlns:p14="http://schemas.microsoft.com/office/powerpoint/2010/main" val="72683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C7D9F8-42D3-9D7A-678F-FCE02D97697F}"/>
              </a:ext>
            </a:extLst>
          </p:cNvPr>
          <p:cNvSpPr>
            <a:spLocks noGrp="1" noChangeArrowheads="1"/>
          </p:cNvSpPr>
          <p:nvPr>
            <p:ph type="title"/>
          </p:nvPr>
        </p:nvSpPr>
        <p:spPr/>
        <p:txBody>
          <a:bodyPr/>
          <a:lstStyle/>
          <a:p>
            <a:r>
              <a:rPr lang="en-GB" dirty="0"/>
              <a:t>Transanal Irrigation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8479420" cy="4230000"/>
          </a:xfrm>
        </p:spPr>
        <p:txBody>
          <a:bodyPr/>
          <a:lstStyle/>
          <a:p>
            <a:r>
              <a:rPr lang="en-GB" altLang="en-US" dirty="0"/>
              <a:t>Transanal irrigation (sometimes called anal or rectal irrigation) is used for both chronic constipation and faecal incontinence when other methods of management have failed. It involves instilling warm water into the rectum and lower (sigmoid) colon via the anus to empty out the stool.</a:t>
            </a:r>
          </a:p>
          <a:p>
            <a:r>
              <a:rPr lang="en-GB" altLang="en-US" dirty="0"/>
              <a:t>The amount of water used to irrigate can vary from 100mls to 1000mls. The amount of water will determine whether the irrigation is categorised as mini or full.</a:t>
            </a:r>
          </a:p>
        </p:txBody>
      </p:sp>
    </p:spTree>
    <p:extLst>
      <p:ext uri="{BB962C8B-B14F-4D97-AF65-F5344CB8AC3E}">
        <p14:creationId xmlns:p14="http://schemas.microsoft.com/office/powerpoint/2010/main" val="2616819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F17AD-5E90-4273-F2B6-53E790AEE7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55371" y="1439999"/>
            <a:ext cx="3078936" cy="3885323"/>
          </a:xfrm>
          <a:prstGeom prst="rect">
            <a:avLst/>
          </a:prstGeom>
        </p:spPr>
      </p:pic>
      <p:sp>
        <p:nvSpPr>
          <p:cNvPr id="6" name="Rectangle 2">
            <a:extLst>
              <a:ext uri="{FF2B5EF4-FFF2-40B4-BE49-F238E27FC236}">
                <a16:creationId xmlns:a16="http://schemas.microsoft.com/office/drawing/2014/main" id="{340B8606-7DBE-9D20-8581-A257037FA8BA}"/>
              </a:ext>
            </a:extLst>
          </p:cNvPr>
          <p:cNvSpPr>
            <a:spLocks noGrp="1" noChangeArrowheads="1"/>
          </p:cNvSpPr>
          <p:nvPr>
            <p:ph type="title"/>
          </p:nvPr>
        </p:nvSpPr>
        <p:spPr/>
        <p:txBody>
          <a:bodyPr/>
          <a:lstStyle/>
          <a:p>
            <a:r>
              <a:rPr lang="en-GB" dirty="0"/>
              <a:t>Transanal Irrigation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6766367" cy="4230000"/>
          </a:xfrm>
        </p:spPr>
        <p:txBody>
          <a:bodyPr/>
          <a:lstStyle/>
          <a:p>
            <a:r>
              <a:rPr lang="en-GB" altLang="en-US" dirty="0"/>
              <a:t>Transanal irrigation is very safe so long as the instructions are followed.</a:t>
            </a:r>
          </a:p>
          <a:p>
            <a:r>
              <a:rPr lang="en-GB" altLang="en-US" dirty="0"/>
              <a:t>There is a very small risk of a perforation (hole) developing in the bowel in patients who use this treatment. This risk is minimal if the instructions are followed</a:t>
            </a:r>
          </a:p>
          <a:p>
            <a:r>
              <a:rPr lang="en-GB" altLang="en-US" dirty="0"/>
              <a:t>Other minor complications include a small amount of bleeding, pain, nausea, and fatigue.</a:t>
            </a:r>
          </a:p>
        </p:txBody>
      </p:sp>
      <p:sp>
        <p:nvSpPr>
          <p:cNvPr id="5" name="TextBox 4">
            <a:extLst>
              <a:ext uri="{FF2B5EF4-FFF2-40B4-BE49-F238E27FC236}">
                <a16:creationId xmlns:a16="http://schemas.microsoft.com/office/drawing/2014/main" id="{A233C7F0-B1D1-0FC4-4105-CB3716F7AC30}"/>
              </a:ext>
            </a:extLst>
          </p:cNvPr>
          <p:cNvSpPr txBox="1"/>
          <p:nvPr/>
        </p:nvSpPr>
        <p:spPr>
          <a:xfrm>
            <a:off x="6095999" y="6201306"/>
            <a:ext cx="5899485" cy="53860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The Pelvic Floor Society 2019</a:t>
            </a:r>
          </a:p>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		NICE (MTG 136) 2022</a:t>
            </a:r>
          </a:p>
        </p:txBody>
      </p:sp>
    </p:spTree>
    <p:extLst>
      <p:ext uri="{BB962C8B-B14F-4D97-AF65-F5344CB8AC3E}">
        <p14:creationId xmlns:p14="http://schemas.microsoft.com/office/powerpoint/2010/main" val="221790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a:t>Use of mini or full TAI</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idx="1"/>
          </p:nvPr>
        </p:nvSpPr>
        <p:spPr>
          <a:xfrm>
            <a:off x="838200" y="2073600"/>
            <a:ext cx="9903106" cy="4230000"/>
          </a:xfrm>
        </p:spPr>
        <p:txBody>
          <a:bodyPr/>
          <a:lstStyle/>
          <a:p>
            <a:pPr marL="0" indent="0">
              <a:buNone/>
            </a:pPr>
            <a:r>
              <a:rPr lang="en-GB" dirty="0"/>
              <a:t>The ability to empty the rectum can be useful for both constipation </a:t>
            </a:r>
            <a:br>
              <a:rPr lang="en-GB" dirty="0"/>
            </a:br>
            <a:r>
              <a:rPr lang="en-GB" dirty="0"/>
              <a:t>and anorectal incontinence of solid or liquid stool.</a:t>
            </a:r>
          </a:p>
          <a:p>
            <a:pPr marL="0" indent="0">
              <a:buNone/>
            </a:pPr>
            <a:r>
              <a:rPr lang="en-GB" b="1" dirty="0"/>
              <a:t>Obstructed defaecation: </a:t>
            </a:r>
          </a:p>
          <a:p>
            <a:pPr marL="0" indent="0">
              <a:buNone/>
            </a:pPr>
            <a:r>
              <a:rPr lang="en-GB" dirty="0"/>
              <a:t>Using warm water to soften the stool and stimulate rectal emptying, protects the rectal mucosa from the potential irritation and or damage from the use </a:t>
            </a:r>
            <a:br>
              <a:rPr lang="en-GB" dirty="0"/>
            </a:br>
            <a:r>
              <a:rPr lang="en-GB" dirty="0"/>
              <a:t>of rectal medications and is much more effective for obstructed defaecation than taking an oral laxative which is often what GP’s prescribe</a:t>
            </a:r>
          </a:p>
          <a:p>
            <a:pPr marL="0" indent="0">
              <a:buNone/>
            </a:pPr>
            <a:r>
              <a:rPr lang="en-GB" b="1" dirty="0"/>
              <a:t>Anal incontinence: </a:t>
            </a:r>
          </a:p>
          <a:p>
            <a:pPr marL="0" indent="0">
              <a:buNone/>
            </a:pPr>
            <a:r>
              <a:rPr lang="en-GB" dirty="0"/>
              <a:t>Having the confidence that the rectum is empty can allow patients at risk </a:t>
            </a:r>
            <a:br>
              <a:rPr lang="en-GB" dirty="0"/>
            </a:br>
            <a:r>
              <a:rPr lang="en-GB" dirty="0"/>
              <a:t>of an accidental bowel leakage to return to normal everyday activities reducing anxiety, isolation, depression and restoring social relationships </a:t>
            </a:r>
          </a:p>
        </p:txBody>
      </p:sp>
    </p:spTree>
    <p:extLst>
      <p:ext uri="{BB962C8B-B14F-4D97-AF65-F5344CB8AC3E}">
        <p14:creationId xmlns:p14="http://schemas.microsoft.com/office/powerpoint/2010/main" val="3292219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pPr algn="ctr"/>
            <a:r>
              <a:rPr lang="en-GB" dirty="0"/>
              <a:t>Myth busters!</a:t>
            </a:r>
          </a:p>
        </p:txBody>
      </p:sp>
      <p:sp>
        <p:nvSpPr>
          <p:cNvPr id="4" name="Content Placeholder 3">
            <a:extLst>
              <a:ext uri="{FF2B5EF4-FFF2-40B4-BE49-F238E27FC236}">
                <a16:creationId xmlns:a16="http://schemas.microsoft.com/office/drawing/2014/main" id="{2AC18D98-FE4D-3CC5-ECAE-A262427D14CA}"/>
              </a:ext>
            </a:extLst>
          </p:cNvPr>
          <p:cNvSpPr>
            <a:spLocks noGrp="1"/>
          </p:cNvSpPr>
          <p:nvPr>
            <p:ph idx="1"/>
          </p:nvPr>
        </p:nvSpPr>
        <p:spPr/>
        <p:txBody>
          <a:bodyPr/>
          <a:lstStyle/>
          <a:p>
            <a:pPr algn="ctr"/>
            <a:r>
              <a:rPr lang="en-GB" dirty="0"/>
              <a:t>Only women experience </a:t>
            </a:r>
            <a:br>
              <a:rPr lang="en-GB" dirty="0"/>
            </a:br>
            <a:r>
              <a:rPr lang="en-GB" dirty="0"/>
              <a:t>pelvic floor dysfunction (PFD)</a:t>
            </a:r>
            <a:br>
              <a:rPr lang="en-GB" dirty="0"/>
            </a:br>
            <a:r>
              <a:rPr lang="en-GB" dirty="0"/>
              <a:t> </a:t>
            </a:r>
          </a:p>
          <a:p>
            <a:pPr algn="ctr"/>
            <a:r>
              <a:rPr lang="en-GB" dirty="0"/>
              <a:t>PFD causes symptoms because </a:t>
            </a:r>
            <a:br>
              <a:rPr lang="en-GB" dirty="0"/>
            </a:br>
            <a:r>
              <a:rPr lang="en-GB" dirty="0"/>
              <a:t>the pelvic floor muscles are weak</a:t>
            </a:r>
            <a:br>
              <a:rPr lang="en-GB" dirty="0"/>
            </a:br>
            <a:endParaRPr lang="en-GB" dirty="0"/>
          </a:p>
          <a:p>
            <a:pPr algn="ctr"/>
            <a:r>
              <a:rPr lang="en-GB" dirty="0"/>
              <a:t>PFD only causes bladder leakage</a:t>
            </a:r>
          </a:p>
          <a:p>
            <a:pPr algn="ctr"/>
            <a:endParaRPr lang="en-US" dirty="0"/>
          </a:p>
        </p:txBody>
      </p:sp>
    </p:spTree>
    <p:extLst>
      <p:ext uri="{BB962C8B-B14F-4D97-AF65-F5344CB8AC3E}">
        <p14:creationId xmlns:p14="http://schemas.microsoft.com/office/powerpoint/2010/main" val="1211362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CB17C4-EE75-F66C-290A-840FF7D4BBF1}"/>
              </a:ext>
            </a:extLst>
          </p:cNvPr>
          <p:cNvSpPr>
            <a:spLocks noGrp="1"/>
          </p:cNvSpPr>
          <p:nvPr>
            <p:ph type="title"/>
          </p:nvPr>
        </p:nvSpPr>
        <p:spPr/>
        <p:txBody>
          <a:bodyPr/>
          <a:lstStyle/>
          <a:p>
            <a:r>
              <a:rPr lang="sv-SE" dirty="0"/>
              <a:t>Case study: NORMA</a:t>
            </a:r>
          </a:p>
        </p:txBody>
      </p:sp>
      <p:sp>
        <p:nvSpPr>
          <p:cNvPr id="6" name="Content Placeholder 5">
            <a:extLst>
              <a:ext uri="{FF2B5EF4-FFF2-40B4-BE49-F238E27FC236}">
                <a16:creationId xmlns:a16="http://schemas.microsoft.com/office/drawing/2014/main" id="{EE98361B-8417-99AD-C08D-1ACF051D1BD2}"/>
              </a:ext>
            </a:extLst>
          </p:cNvPr>
          <p:cNvSpPr>
            <a:spLocks noGrp="1"/>
          </p:cNvSpPr>
          <p:nvPr>
            <p:ph idx="1"/>
          </p:nvPr>
        </p:nvSpPr>
        <p:spPr>
          <a:xfrm>
            <a:off x="838200" y="2073600"/>
            <a:ext cx="10515600" cy="3690592"/>
          </a:xfrm>
        </p:spPr>
        <p:txBody>
          <a:bodyPr numCol="2" spcCol="360000">
            <a:normAutofit fontScale="92500" lnSpcReduction="20000"/>
          </a:bodyPr>
          <a:lstStyle/>
          <a:p>
            <a:pPr marL="0" indent="0">
              <a:buNone/>
            </a:pPr>
            <a:r>
              <a:rPr lang="en-GB" dirty="0"/>
              <a:t>Norma (aged 72) has one passion in life – ballroom dancing, she started age 4! </a:t>
            </a:r>
          </a:p>
          <a:p>
            <a:pPr marL="0" indent="0">
              <a:buNone/>
            </a:pPr>
            <a:r>
              <a:rPr lang="en-GB" dirty="0"/>
              <a:t>Sadly, over the last few years she has become more and more nervous about going dancing with her husband because her bowels are so unpredictable. </a:t>
            </a:r>
          </a:p>
          <a:p>
            <a:pPr marL="0" indent="0">
              <a:buNone/>
            </a:pPr>
            <a:r>
              <a:rPr lang="en-GB" dirty="0"/>
              <a:t>She recently had an episode of accidental bowel leakage on the dancefloor and was </a:t>
            </a:r>
            <a:br>
              <a:rPr lang="en-GB" dirty="0"/>
            </a:br>
            <a:r>
              <a:rPr lang="en-GB" dirty="0"/>
              <a:t>so embarrassed she vowed never to go ballroom dancing again. </a:t>
            </a:r>
          </a:p>
          <a:p>
            <a:pPr marL="0" indent="0">
              <a:buNone/>
            </a:pPr>
            <a:r>
              <a:rPr lang="en-GB" dirty="0"/>
              <a:t>This made her feel miserable and was starting to affect her relationship with her husband.</a:t>
            </a:r>
          </a:p>
          <a:p>
            <a:pPr marL="0" indent="0">
              <a:buNone/>
            </a:pPr>
            <a:r>
              <a:rPr lang="en-GB" dirty="0"/>
              <a:t>She responded well to learning how to exercise her anal sphincter muscles but, the lifechanging difference came when she was introduced to low volume transanal irrigation (TAI). </a:t>
            </a:r>
          </a:p>
          <a:p>
            <a:pPr marL="0" indent="0">
              <a:buNone/>
            </a:pPr>
            <a:r>
              <a:rPr lang="en-GB" dirty="0"/>
              <a:t>She now has the confidence to go on the dancefloor again, she just uses her irrigation </a:t>
            </a:r>
            <a:br>
              <a:rPr lang="en-GB" dirty="0"/>
            </a:br>
            <a:r>
              <a:rPr lang="en-GB" dirty="0"/>
              <a:t>kit that morning and is confident that nothing is going to leak out. She has even just won a medal at an over 70’s afternoon tea-dance! </a:t>
            </a:r>
          </a:p>
          <a:p>
            <a:pPr marL="0" indent="0">
              <a:buNone/>
            </a:pPr>
            <a:r>
              <a:rPr lang="en-GB" dirty="0"/>
              <a:t>Norma will continue to use TAI for as long as she keeps dancing.</a:t>
            </a:r>
          </a:p>
        </p:txBody>
      </p:sp>
    </p:spTree>
    <p:extLst>
      <p:ext uri="{BB962C8B-B14F-4D97-AF65-F5344CB8AC3E}">
        <p14:creationId xmlns:p14="http://schemas.microsoft.com/office/powerpoint/2010/main" val="2680108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5938-EAFE-E1CE-D2ED-E1A9AFE5099D}"/>
              </a:ext>
            </a:extLst>
          </p:cNvPr>
          <p:cNvSpPr>
            <a:spLocks noGrp="1"/>
          </p:cNvSpPr>
          <p:nvPr>
            <p:ph type="ctrTitle"/>
          </p:nvPr>
        </p:nvSpPr>
        <p:spPr/>
        <p:txBody>
          <a:bodyPr/>
          <a:lstStyle/>
          <a:p>
            <a:r>
              <a:rPr lang="sv-SE" dirty="0" err="1"/>
              <a:t>Thank</a:t>
            </a:r>
            <a:r>
              <a:rPr lang="sv-SE" dirty="0"/>
              <a:t> </a:t>
            </a:r>
            <a:r>
              <a:rPr lang="sv-SE" dirty="0" err="1"/>
              <a:t>you</a:t>
            </a:r>
            <a:endParaRPr lang="en-US" dirty="0"/>
          </a:p>
        </p:txBody>
      </p:sp>
      <p:sp>
        <p:nvSpPr>
          <p:cNvPr id="3" name="Subtitle 2">
            <a:extLst>
              <a:ext uri="{FF2B5EF4-FFF2-40B4-BE49-F238E27FC236}">
                <a16:creationId xmlns:a16="http://schemas.microsoft.com/office/drawing/2014/main" id="{040BCC21-9392-EA90-2E81-06287541660A}"/>
              </a:ext>
            </a:extLst>
          </p:cNvPr>
          <p:cNvSpPr>
            <a:spLocks noGrp="1"/>
          </p:cNvSpPr>
          <p:nvPr>
            <p:ph type="subTitle" idx="1"/>
          </p:nvPr>
        </p:nvSpPr>
        <p:spPr/>
        <p:txBody>
          <a:bodyPr/>
          <a:lstStyle/>
          <a:p>
            <a:r>
              <a:rPr lang="en-GB" dirty="0"/>
              <a:t>Julia H Herbert</a:t>
            </a:r>
          </a:p>
          <a:p>
            <a:r>
              <a:rPr lang="en-GB" dirty="0"/>
              <a:t>MCSP. MSc. MPOGP</a:t>
            </a:r>
          </a:p>
          <a:p>
            <a:r>
              <a:rPr lang="en-GB" dirty="0"/>
              <a:t>Consultant Physiotherapist</a:t>
            </a:r>
          </a:p>
          <a:p>
            <a:endParaRPr lang="en-US" dirty="0"/>
          </a:p>
        </p:txBody>
      </p:sp>
    </p:spTree>
    <p:extLst>
      <p:ext uri="{BB962C8B-B14F-4D97-AF65-F5344CB8AC3E}">
        <p14:creationId xmlns:p14="http://schemas.microsoft.com/office/powerpoint/2010/main" val="287185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0364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a:t>Anterior vaginal wall prolapse</a:t>
            </a:r>
          </a:p>
        </p:txBody>
      </p:sp>
      <p:grpSp>
        <p:nvGrpSpPr>
          <p:cNvPr id="28738" name="Group 28737">
            <a:extLst>
              <a:ext uri="{FF2B5EF4-FFF2-40B4-BE49-F238E27FC236}">
                <a16:creationId xmlns:a16="http://schemas.microsoft.com/office/drawing/2014/main" id="{92671D31-9673-EE1C-CA9B-2A8EBAE0FBF5}"/>
              </a:ext>
            </a:extLst>
          </p:cNvPr>
          <p:cNvGrpSpPr/>
          <p:nvPr/>
        </p:nvGrpSpPr>
        <p:grpSpPr>
          <a:xfrm>
            <a:off x="582670" y="1840903"/>
            <a:ext cx="10629866" cy="4341980"/>
            <a:chOff x="-876266" y="1783243"/>
            <a:chExt cx="12363966" cy="5050307"/>
          </a:xfrm>
        </p:grpSpPr>
        <p:pic>
          <p:nvPicPr>
            <p:cNvPr id="28739" name="Picture 28738">
              <a:extLst>
                <a:ext uri="{FF2B5EF4-FFF2-40B4-BE49-F238E27FC236}">
                  <a16:creationId xmlns:a16="http://schemas.microsoft.com/office/drawing/2014/main" id="{23AAE3C3-A9D2-BE3C-019D-EC8C7A2FD926}"/>
                </a:ext>
              </a:extLst>
            </p:cNvPr>
            <p:cNvPicPr>
              <a:picLocks noChangeAspect="1"/>
            </p:cNvPicPr>
            <p:nvPr/>
          </p:nvPicPr>
          <p:blipFill>
            <a:blip r:embed="rId3"/>
            <a:stretch>
              <a:fillRect/>
            </a:stretch>
          </p:blipFill>
          <p:spPr>
            <a:xfrm>
              <a:off x="6897755" y="2177915"/>
              <a:ext cx="3492927" cy="3143634"/>
            </a:xfrm>
            <a:prstGeom prst="rect">
              <a:avLst/>
            </a:prstGeom>
          </p:spPr>
        </p:pic>
        <p:grpSp>
          <p:nvGrpSpPr>
            <p:cNvPr id="28740" name="Cystocele Text">
              <a:extLst>
                <a:ext uri="{FF2B5EF4-FFF2-40B4-BE49-F238E27FC236}">
                  <a16:creationId xmlns:a16="http://schemas.microsoft.com/office/drawing/2014/main" id="{8B8C6222-B0CE-3CAE-7FF2-200B128985F6}"/>
                </a:ext>
              </a:extLst>
            </p:cNvPr>
            <p:cNvGrpSpPr/>
            <p:nvPr/>
          </p:nvGrpSpPr>
          <p:grpSpPr>
            <a:xfrm>
              <a:off x="4859523" y="1783243"/>
              <a:ext cx="6628177" cy="3766883"/>
              <a:chOff x="-876266" y="1783243"/>
              <a:chExt cx="6628177" cy="3766883"/>
            </a:xfrm>
          </p:grpSpPr>
          <p:sp>
            <p:nvSpPr>
              <p:cNvPr id="28765" name="TextBox 28764">
                <a:extLst>
                  <a:ext uri="{FF2B5EF4-FFF2-40B4-BE49-F238E27FC236}">
                    <a16:creationId xmlns:a16="http://schemas.microsoft.com/office/drawing/2014/main" id="{05678C44-1930-5949-EF80-36E2B48CCE1F}"/>
                  </a:ext>
                </a:extLst>
              </p:cNvPr>
              <p:cNvSpPr txBox="1"/>
              <p:nvPr/>
            </p:nvSpPr>
            <p:spPr>
              <a:xfrm>
                <a:off x="-876266" y="3289587"/>
                <a:ext cx="1970315" cy="646331"/>
              </a:xfrm>
              <a:prstGeom prst="rect">
                <a:avLst/>
              </a:prstGeom>
              <a:noFill/>
            </p:spPr>
            <p:txBody>
              <a:bodyPr wrap="square" rtlCol="0">
                <a:spAutoFit/>
              </a:bodyPr>
              <a:lstStyle/>
              <a:p>
                <a:pPr algn="r"/>
                <a:r>
                  <a:rPr lang="en-US" dirty="0"/>
                  <a:t>Prolapsed</a:t>
                </a:r>
              </a:p>
              <a:p>
                <a:pPr algn="r"/>
                <a:r>
                  <a:rPr lang="en-US" dirty="0"/>
                  <a:t>bladder</a:t>
                </a:r>
              </a:p>
            </p:txBody>
          </p:sp>
          <p:sp>
            <p:nvSpPr>
              <p:cNvPr id="28766" name="TextBox 28765">
                <a:extLst>
                  <a:ext uri="{FF2B5EF4-FFF2-40B4-BE49-F238E27FC236}">
                    <a16:creationId xmlns:a16="http://schemas.microsoft.com/office/drawing/2014/main" id="{C243505C-2B92-B55E-3F3C-4BEBBA86A037}"/>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28767" name="TextBox 28766">
                <a:extLst>
                  <a:ext uri="{FF2B5EF4-FFF2-40B4-BE49-F238E27FC236}">
                    <a16:creationId xmlns:a16="http://schemas.microsoft.com/office/drawing/2014/main" id="{90F2B336-3703-991E-2A89-B02B60771608}"/>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28768" name="TextBox 28767">
                <a:extLst>
                  <a:ext uri="{FF2B5EF4-FFF2-40B4-BE49-F238E27FC236}">
                    <a16:creationId xmlns:a16="http://schemas.microsoft.com/office/drawing/2014/main" id="{ABBA2A00-8317-8EA4-6BAE-D600FEAE6F42}"/>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28769" name="TextBox 28768">
                <a:extLst>
                  <a:ext uri="{FF2B5EF4-FFF2-40B4-BE49-F238E27FC236}">
                    <a16:creationId xmlns:a16="http://schemas.microsoft.com/office/drawing/2014/main" id="{384062BB-2C65-15BF-F4BB-C6C96AD0B8E6}"/>
                  </a:ext>
                </a:extLst>
              </p:cNvPr>
              <p:cNvSpPr txBox="1"/>
              <p:nvPr/>
            </p:nvSpPr>
            <p:spPr>
              <a:xfrm>
                <a:off x="3781596" y="5180794"/>
                <a:ext cx="1970315" cy="369332"/>
              </a:xfrm>
              <a:prstGeom prst="rect">
                <a:avLst/>
              </a:prstGeom>
              <a:noFill/>
            </p:spPr>
            <p:txBody>
              <a:bodyPr wrap="square" rtlCol="0">
                <a:spAutoFit/>
              </a:bodyPr>
              <a:lstStyle/>
              <a:p>
                <a:r>
                  <a:rPr lang="en-US" dirty="0"/>
                  <a:t>Rectum</a:t>
                </a:r>
              </a:p>
            </p:txBody>
          </p:sp>
          <p:grpSp>
            <p:nvGrpSpPr>
              <p:cNvPr id="28770" name="Group 28769">
                <a:extLst>
                  <a:ext uri="{FF2B5EF4-FFF2-40B4-BE49-F238E27FC236}">
                    <a16:creationId xmlns:a16="http://schemas.microsoft.com/office/drawing/2014/main" id="{C7F8D84B-66BE-469C-4969-E3BD8DC6CB62}"/>
                  </a:ext>
                </a:extLst>
              </p:cNvPr>
              <p:cNvGrpSpPr/>
              <p:nvPr/>
            </p:nvGrpSpPr>
            <p:grpSpPr>
              <a:xfrm>
                <a:off x="1039146" y="3507711"/>
                <a:ext cx="1288409" cy="376851"/>
                <a:chOff x="2708451" y="1593172"/>
                <a:chExt cx="1990319" cy="1779640"/>
              </a:xfrm>
            </p:grpSpPr>
            <p:cxnSp>
              <p:nvCxnSpPr>
                <p:cNvPr id="28783" name="Straight Connector 28782">
                  <a:extLst>
                    <a:ext uri="{FF2B5EF4-FFF2-40B4-BE49-F238E27FC236}">
                      <a16:creationId xmlns:a16="http://schemas.microsoft.com/office/drawing/2014/main" id="{ACA9A2FF-F3C9-9E12-21B1-9646AD875B9B}"/>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4" name="Straight Connector 28783">
                  <a:extLst>
                    <a:ext uri="{FF2B5EF4-FFF2-40B4-BE49-F238E27FC236}">
                      <a16:creationId xmlns:a16="http://schemas.microsoft.com/office/drawing/2014/main" id="{29FD772F-A7DF-C46A-9D32-DC032614239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1" name="Group 28770">
                <a:extLst>
                  <a:ext uri="{FF2B5EF4-FFF2-40B4-BE49-F238E27FC236}">
                    <a16:creationId xmlns:a16="http://schemas.microsoft.com/office/drawing/2014/main" id="{3FEF5BF2-4AC1-3D57-7B38-3E60898940C8}"/>
                  </a:ext>
                </a:extLst>
              </p:cNvPr>
              <p:cNvGrpSpPr/>
              <p:nvPr/>
            </p:nvGrpSpPr>
            <p:grpSpPr>
              <a:xfrm flipV="1">
                <a:off x="1071458" y="4223692"/>
                <a:ext cx="1311107" cy="146747"/>
                <a:chOff x="2708451" y="1593172"/>
                <a:chExt cx="1990319" cy="1779640"/>
              </a:xfrm>
            </p:grpSpPr>
            <p:cxnSp>
              <p:nvCxnSpPr>
                <p:cNvPr id="28781" name="Straight Connector 28780">
                  <a:extLst>
                    <a:ext uri="{FF2B5EF4-FFF2-40B4-BE49-F238E27FC236}">
                      <a16:creationId xmlns:a16="http://schemas.microsoft.com/office/drawing/2014/main" id="{045F05B1-670E-CC9F-C645-1FF3C2309487}"/>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2" name="Straight Connector 28781">
                  <a:extLst>
                    <a:ext uri="{FF2B5EF4-FFF2-40B4-BE49-F238E27FC236}">
                      <a16:creationId xmlns:a16="http://schemas.microsoft.com/office/drawing/2014/main" id="{1C32B7BB-D68B-72EA-9B22-0A5D1D8093DE}"/>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2" name="Group 28771">
                <a:extLst>
                  <a:ext uri="{FF2B5EF4-FFF2-40B4-BE49-F238E27FC236}">
                    <a16:creationId xmlns:a16="http://schemas.microsoft.com/office/drawing/2014/main" id="{63EA1FCE-D8AA-310F-BD3D-F567F1E93E1E}"/>
                  </a:ext>
                </a:extLst>
              </p:cNvPr>
              <p:cNvGrpSpPr/>
              <p:nvPr/>
            </p:nvGrpSpPr>
            <p:grpSpPr>
              <a:xfrm flipV="1">
                <a:off x="1201761" y="4569044"/>
                <a:ext cx="1717598" cy="629725"/>
                <a:chOff x="2708451" y="1593172"/>
                <a:chExt cx="3029447" cy="1388988"/>
              </a:xfrm>
            </p:grpSpPr>
            <p:cxnSp>
              <p:nvCxnSpPr>
                <p:cNvPr id="28779" name="Straight Connector 28778">
                  <a:extLst>
                    <a:ext uri="{FF2B5EF4-FFF2-40B4-BE49-F238E27FC236}">
                      <a16:creationId xmlns:a16="http://schemas.microsoft.com/office/drawing/2014/main" id="{9053EF70-59CD-EF29-1907-C590A2432715}"/>
                    </a:ext>
                  </a:extLst>
                </p:cNvPr>
                <p:cNvCxnSpPr>
                  <a:cxnSpLocks/>
                </p:cNvCxnSpPr>
                <p:nvPr/>
              </p:nvCxnSpPr>
              <p:spPr>
                <a:xfrm>
                  <a:off x="2708451" y="1593172"/>
                  <a:ext cx="3029447" cy="1388988"/>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0" name="Straight Connector 28779">
                  <a:extLst>
                    <a:ext uri="{FF2B5EF4-FFF2-40B4-BE49-F238E27FC236}">
                      <a16:creationId xmlns:a16="http://schemas.microsoft.com/office/drawing/2014/main" id="{FF9008B6-1662-5B43-4430-18A0B56AE5A8}"/>
                    </a:ext>
                  </a:extLst>
                </p:cNvPr>
                <p:cNvCxnSpPr>
                  <a:cxnSpLocks/>
                </p:cNvCxnSpPr>
                <p:nvPr/>
              </p:nvCxnSpPr>
              <p:spPr>
                <a:xfrm>
                  <a:off x="2723014" y="1593172"/>
                  <a:ext cx="2952836" cy="138723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3" name="Group 28772">
                <a:extLst>
                  <a:ext uri="{FF2B5EF4-FFF2-40B4-BE49-F238E27FC236}">
                    <a16:creationId xmlns:a16="http://schemas.microsoft.com/office/drawing/2014/main" id="{0EE180B3-42AF-8FD3-909F-670C31ADAE9F}"/>
                  </a:ext>
                </a:extLst>
              </p:cNvPr>
              <p:cNvGrpSpPr/>
              <p:nvPr/>
            </p:nvGrpSpPr>
            <p:grpSpPr>
              <a:xfrm flipH="1" flipV="1">
                <a:off x="3422521" y="4114400"/>
                <a:ext cx="668677" cy="1111915"/>
                <a:chOff x="2708451" y="1593172"/>
                <a:chExt cx="1990319" cy="1779640"/>
              </a:xfrm>
            </p:grpSpPr>
            <p:cxnSp>
              <p:nvCxnSpPr>
                <p:cNvPr id="28777" name="Straight Connector 28776">
                  <a:extLst>
                    <a:ext uri="{FF2B5EF4-FFF2-40B4-BE49-F238E27FC236}">
                      <a16:creationId xmlns:a16="http://schemas.microsoft.com/office/drawing/2014/main" id="{A8B43B93-28E5-FC26-0651-1453B4DBC988}"/>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78" name="Straight Connector 28777">
                  <a:extLst>
                    <a:ext uri="{FF2B5EF4-FFF2-40B4-BE49-F238E27FC236}">
                      <a16:creationId xmlns:a16="http://schemas.microsoft.com/office/drawing/2014/main" id="{89BABE15-52CB-B3D6-0C11-10FBAA5E4258}"/>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4" name="Group 28773">
                <a:extLst>
                  <a:ext uri="{FF2B5EF4-FFF2-40B4-BE49-F238E27FC236}">
                    <a16:creationId xmlns:a16="http://schemas.microsoft.com/office/drawing/2014/main" id="{C6DF0156-565F-0B29-508C-F1A11AA4AAF6}"/>
                  </a:ext>
                </a:extLst>
              </p:cNvPr>
              <p:cNvGrpSpPr/>
              <p:nvPr/>
            </p:nvGrpSpPr>
            <p:grpSpPr>
              <a:xfrm flipH="1">
                <a:off x="2930596" y="2161175"/>
                <a:ext cx="1170395" cy="1251305"/>
                <a:chOff x="2708451" y="1593172"/>
                <a:chExt cx="1990319" cy="1779640"/>
              </a:xfrm>
            </p:grpSpPr>
            <p:cxnSp>
              <p:nvCxnSpPr>
                <p:cNvPr id="28775" name="Straight Connector 28774">
                  <a:extLst>
                    <a:ext uri="{FF2B5EF4-FFF2-40B4-BE49-F238E27FC236}">
                      <a16:creationId xmlns:a16="http://schemas.microsoft.com/office/drawing/2014/main" id="{31820A93-827A-B42C-E977-4799DD864FF9}"/>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76" name="Straight Connector 28775">
                  <a:extLst>
                    <a:ext uri="{FF2B5EF4-FFF2-40B4-BE49-F238E27FC236}">
                      <a16:creationId xmlns:a16="http://schemas.microsoft.com/office/drawing/2014/main" id="{D92D21BB-CF94-A0F5-809C-E94880C5F756}"/>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28741" name="TextBox 28740">
              <a:extLst>
                <a:ext uri="{FF2B5EF4-FFF2-40B4-BE49-F238E27FC236}">
                  <a16:creationId xmlns:a16="http://schemas.microsoft.com/office/drawing/2014/main" id="{38F11BAE-97C4-37F4-15F0-3CEDD419CD7F}"/>
                </a:ext>
              </a:extLst>
            </p:cNvPr>
            <p:cNvSpPr txBox="1"/>
            <p:nvPr/>
          </p:nvSpPr>
          <p:spPr>
            <a:xfrm>
              <a:off x="6173838" y="6117579"/>
              <a:ext cx="4914985" cy="715971"/>
            </a:xfrm>
            <a:prstGeom prst="rect">
              <a:avLst/>
            </a:prstGeom>
            <a:noFill/>
          </p:spPr>
          <p:txBody>
            <a:bodyPr wrap="square">
              <a:spAutoFit/>
            </a:bodyPr>
            <a:lstStyle/>
            <a:p>
              <a:pPr algn="ctr"/>
              <a:r>
                <a:rPr lang="en-US" sz="2000" b="1" dirty="0"/>
                <a:t>Cystocele – Bladder</a:t>
              </a:r>
            </a:p>
            <a:p>
              <a:pPr algn="ctr"/>
              <a:r>
                <a:rPr lang="en-US" sz="1400" dirty="0"/>
                <a:t>Cystourethrocele – Bladder and Urethra</a:t>
              </a:r>
            </a:p>
          </p:txBody>
        </p:sp>
        <p:sp>
          <p:nvSpPr>
            <p:cNvPr id="28742" name="TextBox 28741">
              <a:extLst>
                <a:ext uri="{FF2B5EF4-FFF2-40B4-BE49-F238E27FC236}">
                  <a16:creationId xmlns:a16="http://schemas.microsoft.com/office/drawing/2014/main" id="{11FEE22C-F115-6150-98B1-EA4B72A33CA7}"/>
                </a:ext>
              </a:extLst>
            </p:cNvPr>
            <p:cNvSpPr txBox="1"/>
            <p:nvPr/>
          </p:nvSpPr>
          <p:spPr>
            <a:xfrm>
              <a:off x="856191" y="6117580"/>
              <a:ext cx="3726677" cy="400110"/>
            </a:xfrm>
            <a:prstGeom prst="rect">
              <a:avLst/>
            </a:prstGeom>
            <a:noFill/>
          </p:spPr>
          <p:txBody>
            <a:bodyPr wrap="square">
              <a:spAutoFit/>
            </a:bodyPr>
            <a:lstStyle/>
            <a:p>
              <a:pPr algn="ctr"/>
              <a:r>
                <a:rPr lang="en-US" sz="2000" b="1" dirty="0"/>
                <a:t>Normal Anatomy</a:t>
              </a:r>
            </a:p>
          </p:txBody>
        </p:sp>
        <p:pic>
          <p:nvPicPr>
            <p:cNvPr id="28743" name="Picture 28742">
              <a:extLst>
                <a:ext uri="{FF2B5EF4-FFF2-40B4-BE49-F238E27FC236}">
                  <a16:creationId xmlns:a16="http://schemas.microsoft.com/office/drawing/2014/main" id="{75C859BB-E24F-BE02-1DDA-F1912F0669D6}"/>
                </a:ext>
              </a:extLst>
            </p:cNvPr>
            <p:cNvPicPr>
              <a:picLocks noChangeAspect="1"/>
            </p:cNvPicPr>
            <p:nvPr/>
          </p:nvPicPr>
          <p:blipFill>
            <a:blip r:embed="rId4"/>
            <a:stretch>
              <a:fillRect/>
            </a:stretch>
          </p:blipFill>
          <p:spPr>
            <a:xfrm>
              <a:off x="1184036" y="2175389"/>
              <a:ext cx="3499021" cy="3124126"/>
            </a:xfrm>
            <a:prstGeom prst="rect">
              <a:avLst/>
            </a:prstGeom>
          </p:spPr>
        </p:pic>
        <p:grpSp>
          <p:nvGrpSpPr>
            <p:cNvPr id="28744" name="Normal Anatomy Text">
              <a:extLst>
                <a:ext uri="{FF2B5EF4-FFF2-40B4-BE49-F238E27FC236}">
                  <a16:creationId xmlns:a16="http://schemas.microsoft.com/office/drawing/2014/main" id="{1C541388-8BE8-2F7F-5F75-8C1AD36BC026}"/>
                </a:ext>
              </a:extLst>
            </p:cNvPr>
            <p:cNvGrpSpPr/>
            <p:nvPr/>
          </p:nvGrpSpPr>
          <p:grpSpPr>
            <a:xfrm>
              <a:off x="-876266" y="1783243"/>
              <a:ext cx="6628177" cy="3766883"/>
              <a:chOff x="-876266" y="1783243"/>
              <a:chExt cx="6628177" cy="3766883"/>
            </a:xfrm>
          </p:grpSpPr>
          <p:sp>
            <p:nvSpPr>
              <p:cNvPr id="28745" name="TextBox 28744">
                <a:extLst>
                  <a:ext uri="{FF2B5EF4-FFF2-40B4-BE49-F238E27FC236}">
                    <a16:creationId xmlns:a16="http://schemas.microsoft.com/office/drawing/2014/main" id="{A05B5831-7E21-66B5-6301-2C8600E0AFE2}"/>
                  </a:ext>
                </a:extLst>
              </p:cNvPr>
              <p:cNvSpPr txBox="1"/>
              <p:nvPr/>
            </p:nvSpPr>
            <p:spPr>
              <a:xfrm>
                <a:off x="-876266" y="3289587"/>
                <a:ext cx="1970315" cy="369332"/>
              </a:xfrm>
              <a:prstGeom prst="rect">
                <a:avLst/>
              </a:prstGeom>
              <a:noFill/>
            </p:spPr>
            <p:txBody>
              <a:bodyPr wrap="square" rtlCol="0">
                <a:spAutoFit/>
              </a:bodyPr>
              <a:lstStyle/>
              <a:p>
                <a:pPr algn="r"/>
                <a:r>
                  <a:rPr lang="en-US" dirty="0"/>
                  <a:t>Bladder</a:t>
                </a:r>
              </a:p>
            </p:txBody>
          </p:sp>
          <p:sp>
            <p:nvSpPr>
              <p:cNvPr id="28746" name="TextBox 28745">
                <a:extLst>
                  <a:ext uri="{FF2B5EF4-FFF2-40B4-BE49-F238E27FC236}">
                    <a16:creationId xmlns:a16="http://schemas.microsoft.com/office/drawing/2014/main" id="{DE4B90A1-5136-9C60-A446-48F07B57BC00}"/>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28747" name="TextBox 28746">
                <a:extLst>
                  <a:ext uri="{FF2B5EF4-FFF2-40B4-BE49-F238E27FC236}">
                    <a16:creationId xmlns:a16="http://schemas.microsoft.com/office/drawing/2014/main" id="{C52C390D-A835-6ECD-B8D9-EC34411F3AF8}"/>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28748" name="TextBox 28747">
                <a:extLst>
                  <a:ext uri="{FF2B5EF4-FFF2-40B4-BE49-F238E27FC236}">
                    <a16:creationId xmlns:a16="http://schemas.microsoft.com/office/drawing/2014/main" id="{30A116BB-8616-83F3-5D80-2448BA0FEF0B}"/>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28749" name="TextBox 28748">
                <a:extLst>
                  <a:ext uri="{FF2B5EF4-FFF2-40B4-BE49-F238E27FC236}">
                    <a16:creationId xmlns:a16="http://schemas.microsoft.com/office/drawing/2014/main" id="{82131513-1EBC-0E15-910C-5B106E153EA6}"/>
                  </a:ext>
                </a:extLst>
              </p:cNvPr>
              <p:cNvSpPr txBox="1"/>
              <p:nvPr/>
            </p:nvSpPr>
            <p:spPr>
              <a:xfrm>
                <a:off x="3781596" y="5180794"/>
                <a:ext cx="1970315" cy="369332"/>
              </a:xfrm>
              <a:prstGeom prst="rect">
                <a:avLst/>
              </a:prstGeom>
              <a:noFill/>
            </p:spPr>
            <p:txBody>
              <a:bodyPr wrap="square" rtlCol="0">
                <a:spAutoFit/>
              </a:bodyPr>
              <a:lstStyle/>
              <a:p>
                <a:r>
                  <a:rPr lang="en-US" dirty="0"/>
                  <a:t>Rectum</a:t>
                </a:r>
              </a:p>
            </p:txBody>
          </p:sp>
          <p:grpSp>
            <p:nvGrpSpPr>
              <p:cNvPr id="28750" name="Group 28749">
                <a:extLst>
                  <a:ext uri="{FF2B5EF4-FFF2-40B4-BE49-F238E27FC236}">
                    <a16:creationId xmlns:a16="http://schemas.microsoft.com/office/drawing/2014/main" id="{342DBA38-2165-F733-A808-DD17B44601B5}"/>
                  </a:ext>
                </a:extLst>
              </p:cNvPr>
              <p:cNvGrpSpPr/>
              <p:nvPr/>
            </p:nvGrpSpPr>
            <p:grpSpPr>
              <a:xfrm>
                <a:off x="1039146" y="3507711"/>
                <a:ext cx="1288409" cy="376851"/>
                <a:chOff x="2708451" y="1593172"/>
                <a:chExt cx="1990319" cy="1779640"/>
              </a:xfrm>
            </p:grpSpPr>
            <p:cxnSp>
              <p:nvCxnSpPr>
                <p:cNvPr id="28763" name="Straight Connector 28762">
                  <a:extLst>
                    <a:ext uri="{FF2B5EF4-FFF2-40B4-BE49-F238E27FC236}">
                      <a16:creationId xmlns:a16="http://schemas.microsoft.com/office/drawing/2014/main" id="{A60EE44B-722F-0F6F-D878-4E46E99F1DE7}"/>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4" name="Straight Connector 28763">
                  <a:extLst>
                    <a:ext uri="{FF2B5EF4-FFF2-40B4-BE49-F238E27FC236}">
                      <a16:creationId xmlns:a16="http://schemas.microsoft.com/office/drawing/2014/main" id="{02B1640C-7C8F-9C01-4AA5-8710A7BA0DD7}"/>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1" name="Group 28750">
                <a:extLst>
                  <a:ext uri="{FF2B5EF4-FFF2-40B4-BE49-F238E27FC236}">
                    <a16:creationId xmlns:a16="http://schemas.microsoft.com/office/drawing/2014/main" id="{90BE0164-E76C-4FF2-B687-80F4B787A9CE}"/>
                  </a:ext>
                </a:extLst>
              </p:cNvPr>
              <p:cNvGrpSpPr/>
              <p:nvPr/>
            </p:nvGrpSpPr>
            <p:grpSpPr>
              <a:xfrm flipV="1">
                <a:off x="1071458" y="4223692"/>
                <a:ext cx="1311107" cy="146747"/>
                <a:chOff x="2708451" y="1593172"/>
                <a:chExt cx="1990319" cy="1779640"/>
              </a:xfrm>
            </p:grpSpPr>
            <p:cxnSp>
              <p:nvCxnSpPr>
                <p:cNvPr id="28761" name="Straight Connector 28760">
                  <a:extLst>
                    <a:ext uri="{FF2B5EF4-FFF2-40B4-BE49-F238E27FC236}">
                      <a16:creationId xmlns:a16="http://schemas.microsoft.com/office/drawing/2014/main" id="{C44F05DB-4F07-0A64-0533-F3F790B8761C}"/>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2" name="Straight Connector 28761">
                  <a:extLst>
                    <a:ext uri="{FF2B5EF4-FFF2-40B4-BE49-F238E27FC236}">
                      <a16:creationId xmlns:a16="http://schemas.microsoft.com/office/drawing/2014/main" id="{5410EF77-B3C4-A722-CF53-24B828BBF762}"/>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2" name="Group 28751">
                <a:extLst>
                  <a:ext uri="{FF2B5EF4-FFF2-40B4-BE49-F238E27FC236}">
                    <a16:creationId xmlns:a16="http://schemas.microsoft.com/office/drawing/2014/main" id="{4B5971E8-24B3-B03A-0A71-067AB544448B}"/>
                  </a:ext>
                </a:extLst>
              </p:cNvPr>
              <p:cNvGrpSpPr/>
              <p:nvPr/>
            </p:nvGrpSpPr>
            <p:grpSpPr>
              <a:xfrm flipV="1">
                <a:off x="1201761" y="4566055"/>
                <a:ext cx="1624008" cy="632714"/>
                <a:chOff x="2708451" y="1593172"/>
                <a:chExt cx="2864375" cy="1395580"/>
              </a:xfrm>
            </p:grpSpPr>
            <p:cxnSp>
              <p:nvCxnSpPr>
                <p:cNvPr id="28759" name="Straight Connector 28758">
                  <a:extLst>
                    <a:ext uri="{FF2B5EF4-FFF2-40B4-BE49-F238E27FC236}">
                      <a16:creationId xmlns:a16="http://schemas.microsoft.com/office/drawing/2014/main" id="{5AA97A6C-5810-CDDF-1064-78B55A268DBB}"/>
                    </a:ext>
                  </a:extLst>
                </p:cNvPr>
                <p:cNvCxnSpPr>
                  <a:cxnSpLocks/>
                </p:cNvCxnSpPr>
                <p:nvPr/>
              </p:nvCxnSpPr>
              <p:spPr>
                <a:xfrm>
                  <a:off x="2708451" y="1593172"/>
                  <a:ext cx="2864375" cy="139558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0" name="Straight Connector 28759">
                  <a:extLst>
                    <a:ext uri="{FF2B5EF4-FFF2-40B4-BE49-F238E27FC236}">
                      <a16:creationId xmlns:a16="http://schemas.microsoft.com/office/drawing/2014/main" id="{593682DA-6FC2-68AC-709C-51B81BB0C5E6}"/>
                    </a:ext>
                  </a:extLst>
                </p:cNvPr>
                <p:cNvCxnSpPr>
                  <a:cxnSpLocks/>
                </p:cNvCxnSpPr>
                <p:nvPr/>
              </p:nvCxnSpPr>
              <p:spPr>
                <a:xfrm>
                  <a:off x="2723014" y="1593172"/>
                  <a:ext cx="2849812" cy="139558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3" name="Group 28752">
                <a:extLst>
                  <a:ext uri="{FF2B5EF4-FFF2-40B4-BE49-F238E27FC236}">
                    <a16:creationId xmlns:a16="http://schemas.microsoft.com/office/drawing/2014/main" id="{98B57618-D374-9C33-FAC4-7AE83B2706ED}"/>
                  </a:ext>
                </a:extLst>
              </p:cNvPr>
              <p:cNvGrpSpPr/>
              <p:nvPr/>
            </p:nvGrpSpPr>
            <p:grpSpPr>
              <a:xfrm flipH="1" flipV="1">
                <a:off x="3422521" y="4114400"/>
                <a:ext cx="668677" cy="1111915"/>
                <a:chOff x="2708451" y="1593172"/>
                <a:chExt cx="1990319" cy="1779640"/>
              </a:xfrm>
            </p:grpSpPr>
            <p:cxnSp>
              <p:nvCxnSpPr>
                <p:cNvPr id="28757" name="Straight Connector 28756">
                  <a:extLst>
                    <a:ext uri="{FF2B5EF4-FFF2-40B4-BE49-F238E27FC236}">
                      <a16:creationId xmlns:a16="http://schemas.microsoft.com/office/drawing/2014/main" id="{7AFF8BD1-B482-039D-CC4B-AFBED051BC3A}"/>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58" name="Straight Connector 28757">
                  <a:extLst>
                    <a:ext uri="{FF2B5EF4-FFF2-40B4-BE49-F238E27FC236}">
                      <a16:creationId xmlns:a16="http://schemas.microsoft.com/office/drawing/2014/main" id="{B674EDCA-EFA1-21FF-1A95-4374A93F99F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4" name="Group 28753">
                <a:extLst>
                  <a:ext uri="{FF2B5EF4-FFF2-40B4-BE49-F238E27FC236}">
                    <a16:creationId xmlns:a16="http://schemas.microsoft.com/office/drawing/2014/main" id="{E4E2CAB6-7337-F988-FEB0-4C1546796802}"/>
                  </a:ext>
                </a:extLst>
              </p:cNvPr>
              <p:cNvGrpSpPr/>
              <p:nvPr/>
            </p:nvGrpSpPr>
            <p:grpSpPr>
              <a:xfrm flipH="1">
                <a:off x="2930596" y="2161175"/>
                <a:ext cx="1170395" cy="1251305"/>
                <a:chOff x="2708451" y="1593172"/>
                <a:chExt cx="1990319" cy="1779640"/>
              </a:xfrm>
            </p:grpSpPr>
            <p:cxnSp>
              <p:nvCxnSpPr>
                <p:cNvPr id="28755" name="Straight Connector 28754">
                  <a:extLst>
                    <a:ext uri="{FF2B5EF4-FFF2-40B4-BE49-F238E27FC236}">
                      <a16:creationId xmlns:a16="http://schemas.microsoft.com/office/drawing/2014/main" id="{D924EB56-8468-B73F-9C23-3E601EACFC61}"/>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56" name="Straight Connector 28755">
                  <a:extLst>
                    <a:ext uri="{FF2B5EF4-FFF2-40B4-BE49-F238E27FC236}">
                      <a16:creationId xmlns:a16="http://schemas.microsoft.com/office/drawing/2014/main" id="{8624FBB6-1ED2-0F95-763A-C8B2FEB218C5}"/>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383173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a:t>Posterior vaginal wall prolapse</a:t>
            </a:r>
            <a:endParaRPr lang="en-US" altLang="en-US" dirty="0"/>
          </a:p>
        </p:txBody>
      </p:sp>
      <p:grpSp>
        <p:nvGrpSpPr>
          <p:cNvPr id="28701" name="Group 28700">
            <a:extLst>
              <a:ext uri="{FF2B5EF4-FFF2-40B4-BE49-F238E27FC236}">
                <a16:creationId xmlns:a16="http://schemas.microsoft.com/office/drawing/2014/main" id="{D1F41291-F7A1-9B88-56DB-31FBF6C18D33}"/>
              </a:ext>
            </a:extLst>
          </p:cNvPr>
          <p:cNvGrpSpPr/>
          <p:nvPr/>
        </p:nvGrpSpPr>
        <p:grpSpPr>
          <a:xfrm>
            <a:off x="301371" y="2056023"/>
            <a:ext cx="11225611" cy="4065554"/>
            <a:chOff x="-876266" y="1783243"/>
            <a:chExt cx="13274124" cy="4807460"/>
          </a:xfrm>
        </p:grpSpPr>
        <p:pic>
          <p:nvPicPr>
            <p:cNvPr id="11" name="Picture 10">
              <a:extLst>
                <a:ext uri="{FF2B5EF4-FFF2-40B4-BE49-F238E27FC236}">
                  <a16:creationId xmlns:a16="http://schemas.microsoft.com/office/drawing/2014/main" id="{97FF1C25-0DBD-0FA9-2813-7C757562A4F1}"/>
                </a:ext>
              </a:extLst>
            </p:cNvPr>
            <p:cNvPicPr>
              <a:picLocks noChangeAspect="1"/>
            </p:cNvPicPr>
            <p:nvPr/>
          </p:nvPicPr>
          <p:blipFill>
            <a:blip r:embed="rId3"/>
            <a:stretch>
              <a:fillRect/>
            </a:stretch>
          </p:blipFill>
          <p:spPr>
            <a:xfrm>
              <a:off x="1184036" y="2175389"/>
              <a:ext cx="3499021" cy="3124126"/>
            </a:xfrm>
            <a:prstGeom prst="rect">
              <a:avLst/>
            </a:prstGeom>
          </p:spPr>
        </p:pic>
        <p:pic>
          <p:nvPicPr>
            <p:cNvPr id="12" name="Picture 11">
              <a:extLst>
                <a:ext uri="{FF2B5EF4-FFF2-40B4-BE49-F238E27FC236}">
                  <a16:creationId xmlns:a16="http://schemas.microsoft.com/office/drawing/2014/main" id="{7E54568A-78F6-7624-FFF9-0FB21A66EB28}"/>
                </a:ext>
              </a:extLst>
            </p:cNvPr>
            <p:cNvPicPr>
              <a:picLocks noChangeAspect="1"/>
            </p:cNvPicPr>
            <p:nvPr/>
          </p:nvPicPr>
          <p:blipFill>
            <a:blip r:embed="rId4"/>
            <a:stretch>
              <a:fillRect/>
            </a:stretch>
          </p:blipFill>
          <p:spPr>
            <a:xfrm>
              <a:off x="6917004" y="2213742"/>
              <a:ext cx="3473678" cy="3124126"/>
            </a:xfrm>
            <a:prstGeom prst="rect">
              <a:avLst/>
            </a:prstGeom>
          </p:spPr>
        </p:pic>
        <p:grpSp>
          <p:nvGrpSpPr>
            <p:cNvPr id="13" name="Normal Anatomy Text">
              <a:extLst>
                <a:ext uri="{FF2B5EF4-FFF2-40B4-BE49-F238E27FC236}">
                  <a16:creationId xmlns:a16="http://schemas.microsoft.com/office/drawing/2014/main" id="{4246DB38-D7BD-C41B-718C-5A4203A64A38}"/>
                </a:ext>
              </a:extLst>
            </p:cNvPr>
            <p:cNvGrpSpPr/>
            <p:nvPr/>
          </p:nvGrpSpPr>
          <p:grpSpPr>
            <a:xfrm>
              <a:off x="-876266" y="1783243"/>
              <a:ext cx="6628177" cy="3766883"/>
              <a:chOff x="-876266" y="1783243"/>
              <a:chExt cx="6628177" cy="3766883"/>
            </a:xfrm>
          </p:grpSpPr>
          <p:sp>
            <p:nvSpPr>
              <p:cNvPr id="14" name="TextBox 13">
                <a:extLst>
                  <a:ext uri="{FF2B5EF4-FFF2-40B4-BE49-F238E27FC236}">
                    <a16:creationId xmlns:a16="http://schemas.microsoft.com/office/drawing/2014/main" id="{725246F9-2F8E-FE30-D814-0A26E62E1B3A}"/>
                  </a:ext>
                </a:extLst>
              </p:cNvPr>
              <p:cNvSpPr txBox="1"/>
              <p:nvPr/>
            </p:nvSpPr>
            <p:spPr>
              <a:xfrm>
                <a:off x="-876266" y="3289587"/>
                <a:ext cx="1970315" cy="369332"/>
              </a:xfrm>
              <a:prstGeom prst="rect">
                <a:avLst/>
              </a:prstGeom>
              <a:noFill/>
            </p:spPr>
            <p:txBody>
              <a:bodyPr wrap="square" rtlCol="0">
                <a:spAutoFit/>
              </a:bodyPr>
              <a:lstStyle/>
              <a:p>
                <a:pPr algn="r"/>
                <a:r>
                  <a:rPr lang="en-US" dirty="0"/>
                  <a:t>Bladder</a:t>
                </a:r>
              </a:p>
            </p:txBody>
          </p:sp>
          <p:sp>
            <p:nvSpPr>
              <p:cNvPr id="15" name="TextBox 14">
                <a:extLst>
                  <a:ext uri="{FF2B5EF4-FFF2-40B4-BE49-F238E27FC236}">
                    <a16:creationId xmlns:a16="http://schemas.microsoft.com/office/drawing/2014/main" id="{41F804CD-3816-C4D9-BE18-985E0EB3D992}"/>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16" name="TextBox 15">
                <a:extLst>
                  <a:ext uri="{FF2B5EF4-FFF2-40B4-BE49-F238E27FC236}">
                    <a16:creationId xmlns:a16="http://schemas.microsoft.com/office/drawing/2014/main" id="{6D7CC177-FA9B-B5D9-A4F9-B8ABFD25AA17}"/>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17" name="TextBox 16">
                <a:extLst>
                  <a:ext uri="{FF2B5EF4-FFF2-40B4-BE49-F238E27FC236}">
                    <a16:creationId xmlns:a16="http://schemas.microsoft.com/office/drawing/2014/main" id="{E310D057-594B-BBD8-86C5-10DBCF734B17}"/>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18" name="TextBox 17">
                <a:extLst>
                  <a:ext uri="{FF2B5EF4-FFF2-40B4-BE49-F238E27FC236}">
                    <a16:creationId xmlns:a16="http://schemas.microsoft.com/office/drawing/2014/main" id="{595D4670-055F-DC91-0ED6-3D6EEBCCE508}"/>
                  </a:ext>
                </a:extLst>
              </p:cNvPr>
              <p:cNvSpPr txBox="1"/>
              <p:nvPr/>
            </p:nvSpPr>
            <p:spPr>
              <a:xfrm>
                <a:off x="3781596" y="5180794"/>
                <a:ext cx="1970315" cy="369332"/>
              </a:xfrm>
              <a:prstGeom prst="rect">
                <a:avLst/>
              </a:prstGeom>
              <a:noFill/>
            </p:spPr>
            <p:txBody>
              <a:bodyPr wrap="square" rtlCol="0">
                <a:spAutoFit/>
              </a:bodyPr>
              <a:lstStyle/>
              <a:p>
                <a:r>
                  <a:rPr lang="en-US" dirty="0"/>
                  <a:t>Rectum</a:t>
                </a:r>
              </a:p>
            </p:txBody>
          </p:sp>
          <p:grpSp>
            <p:nvGrpSpPr>
              <p:cNvPr id="19" name="Group 18">
                <a:extLst>
                  <a:ext uri="{FF2B5EF4-FFF2-40B4-BE49-F238E27FC236}">
                    <a16:creationId xmlns:a16="http://schemas.microsoft.com/office/drawing/2014/main" id="{01B60D86-90B5-053C-92A6-DA3FFD850079}"/>
                  </a:ext>
                </a:extLst>
              </p:cNvPr>
              <p:cNvGrpSpPr/>
              <p:nvPr/>
            </p:nvGrpSpPr>
            <p:grpSpPr>
              <a:xfrm>
                <a:off x="1039146" y="3507711"/>
                <a:ext cx="1288409" cy="376851"/>
                <a:chOff x="2708451" y="1593172"/>
                <a:chExt cx="1990319" cy="1779640"/>
              </a:xfrm>
            </p:grpSpPr>
            <p:cxnSp>
              <p:nvCxnSpPr>
                <p:cNvPr id="28672" name="Straight Connector 28671">
                  <a:extLst>
                    <a:ext uri="{FF2B5EF4-FFF2-40B4-BE49-F238E27FC236}">
                      <a16:creationId xmlns:a16="http://schemas.microsoft.com/office/drawing/2014/main" id="{4319EA40-DCBB-DB9E-03BD-4EEE78225E6D}"/>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73" name="Straight Connector 28672">
                  <a:extLst>
                    <a:ext uri="{FF2B5EF4-FFF2-40B4-BE49-F238E27FC236}">
                      <a16:creationId xmlns:a16="http://schemas.microsoft.com/office/drawing/2014/main" id="{BFF33824-10A6-3B22-CEF5-25935BC49A77}"/>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934A368D-B01D-8E23-9E36-91DB98E6FB58}"/>
                  </a:ext>
                </a:extLst>
              </p:cNvPr>
              <p:cNvGrpSpPr/>
              <p:nvPr/>
            </p:nvGrpSpPr>
            <p:grpSpPr>
              <a:xfrm flipV="1">
                <a:off x="1071458" y="4223692"/>
                <a:ext cx="1311107" cy="146747"/>
                <a:chOff x="2708451" y="1593172"/>
                <a:chExt cx="1990319" cy="1779640"/>
              </a:xfrm>
            </p:grpSpPr>
            <p:cxnSp>
              <p:nvCxnSpPr>
                <p:cNvPr id="30" name="Straight Connector 29">
                  <a:extLst>
                    <a:ext uri="{FF2B5EF4-FFF2-40B4-BE49-F238E27FC236}">
                      <a16:creationId xmlns:a16="http://schemas.microsoft.com/office/drawing/2014/main" id="{7C0CFFB2-FFB8-7971-E75A-775BE70004B8}"/>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625E9E-CB3D-3B2E-892A-25B3F8F2CB5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61645D02-0831-BE53-D182-BDCEE8505D99}"/>
                  </a:ext>
                </a:extLst>
              </p:cNvPr>
              <p:cNvGrpSpPr/>
              <p:nvPr/>
            </p:nvGrpSpPr>
            <p:grpSpPr>
              <a:xfrm flipV="1">
                <a:off x="1201761" y="4566055"/>
                <a:ext cx="1624008" cy="632714"/>
                <a:chOff x="2708451" y="1593172"/>
                <a:chExt cx="2864375" cy="1395580"/>
              </a:xfrm>
            </p:grpSpPr>
            <p:cxnSp>
              <p:nvCxnSpPr>
                <p:cNvPr id="28" name="Straight Connector 27">
                  <a:extLst>
                    <a:ext uri="{FF2B5EF4-FFF2-40B4-BE49-F238E27FC236}">
                      <a16:creationId xmlns:a16="http://schemas.microsoft.com/office/drawing/2014/main" id="{AE6AFF25-B889-7739-811D-C7417F328689}"/>
                    </a:ext>
                  </a:extLst>
                </p:cNvPr>
                <p:cNvCxnSpPr>
                  <a:cxnSpLocks/>
                </p:cNvCxnSpPr>
                <p:nvPr/>
              </p:nvCxnSpPr>
              <p:spPr>
                <a:xfrm>
                  <a:off x="2708451" y="1593172"/>
                  <a:ext cx="2864375" cy="139558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5253377-D8DE-CEC5-A428-668FB5C62BCA}"/>
                    </a:ext>
                  </a:extLst>
                </p:cNvPr>
                <p:cNvCxnSpPr>
                  <a:cxnSpLocks/>
                </p:cNvCxnSpPr>
                <p:nvPr/>
              </p:nvCxnSpPr>
              <p:spPr>
                <a:xfrm>
                  <a:off x="2723014" y="1593172"/>
                  <a:ext cx="2849812" cy="139558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C69E25DD-AF54-11F2-E076-1E59383C992D}"/>
                  </a:ext>
                </a:extLst>
              </p:cNvPr>
              <p:cNvGrpSpPr/>
              <p:nvPr/>
            </p:nvGrpSpPr>
            <p:grpSpPr>
              <a:xfrm flipH="1" flipV="1">
                <a:off x="3422521" y="4114400"/>
                <a:ext cx="668677" cy="1111915"/>
                <a:chOff x="2708451" y="1593172"/>
                <a:chExt cx="1990319" cy="1779640"/>
              </a:xfrm>
            </p:grpSpPr>
            <p:cxnSp>
              <p:nvCxnSpPr>
                <p:cNvPr id="26" name="Straight Connector 25">
                  <a:extLst>
                    <a:ext uri="{FF2B5EF4-FFF2-40B4-BE49-F238E27FC236}">
                      <a16:creationId xmlns:a16="http://schemas.microsoft.com/office/drawing/2014/main" id="{33487728-F0C9-0FB3-2D44-31AB51EA4744}"/>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6D3E962-DBC8-F68C-0D90-FF1022FB349E}"/>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3EE72AC3-D1FD-6FEF-DE4F-CA025C729169}"/>
                  </a:ext>
                </a:extLst>
              </p:cNvPr>
              <p:cNvGrpSpPr/>
              <p:nvPr/>
            </p:nvGrpSpPr>
            <p:grpSpPr>
              <a:xfrm flipH="1">
                <a:off x="2930596" y="2161175"/>
                <a:ext cx="1170395" cy="1251305"/>
                <a:chOff x="2708451" y="1593172"/>
                <a:chExt cx="1990319" cy="1779640"/>
              </a:xfrm>
            </p:grpSpPr>
            <p:cxnSp>
              <p:nvCxnSpPr>
                <p:cNvPr id="24" name="Straight Connector 23">
                  <a:extLst>
                    <a:ext uri="{FF2B5EF4-FFF2-40B4-BE49-F238E27FC236}">
                      <a16:creationId xmlns:a16="http://schemas.microsoft.com/office/drawing/2014/main" id="{C09E96AA-494B-8AAC-E544-20DCC72C3461}"/>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DB63D91-12F7-C887-3845-748EC9D64BD3}"/>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28675" name="Rectocele Text">
              <a:extLst>
                <a:ext uri="{FF2B5EF4-FFF2-40B4-BE49-F238E27FC236}">
                  <a16:creationId xmlns:a16="http://schemas.microsoft.com/office/drawing/2014/main" id="{0BAA98E8-1FA7-BDDF-3603-206D57D38FF2}"/>
                </a:ext>
              </a:extLst>
            </p:cNvPr>
            <p:cNvGrpSpPr/>
            <p:nvPr/>
          </p:nvGrpSpPr>
          <p:grpSpPr>
            <a:xfrm>
              <a:off x="4859523" y="1783243"/>
              <a:ext cx="7538335" cy="3766883"/>
              <a:chOff x="-876266" y="1783243"/>
              <a:chExt cx="7538335" cy="3766883"/>
            </a:xfrm>
          </p:grpSpPr>
          <p:sp>
            <p:nvSpPr>
              <p:cNvPr id="28676" name="TextBox 28675">
                <a:extLst>
                  <a:ext uri="{FF2B5EF4-FFF2-40B4-BE49-F238E27FC236}">
                    <a16:creationId xmlns:a16="http://schemas.microsoft.com/office/drawing/2014/main" id="{C080F6E3-93AA-CD5D-1954-320156EDFCB4}"/>
                  </a:ext>
                </a:extLst>
              </p:cNvPr>
              <p:cNvSpPr txBox="1"/>
              <p:nvPr/>
            </p:nvSpPr>
            <p:spPr>
              <a:xfrm>
                <a:off x="-876266" y="3289587"/>
                <a:ext cx="1970315" cy="369332"/>
              </a:xfrm>
              <a:prstGeom prst="rect">
                <a:avLst/>
              </a:prstGeom>
              <a:noFill/>
            </p:spPr>
            <p:txBody>
              <a:bodyPr wrap="square" rtlCol="0">
                <a:spAutoFit/>
              </a:bodyPr>
              <a:lstStyle/>
              <a:p>
                <a:pPr algn="r"/>
                <a:r>
                  <a:rPr lang="en-US" dirty="0"/>
                  <a:t>Bladder</a:t>
                </a:r>
              </a:p>
            </p:txBody>
          </p:sp>
          <p:sp>
            <p:nvSpPr>
              <p:cNvPr id="28677" name="TextBox 28676">
                <a:extLst>
                  <a:ext uri="{FF2B5EF4-FFF2-40B4-BE49-F238E27FC236}">
                    <a16:creationId xmlns:a16="http://schemas.microsoft.com/office/drawing/2014/main" id="{C95C4FF4-5A59-536D-D957-0C1518B8C277}"/>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28678" name="TextBox 28677">
                <a:extLst>
                  <a:ext uri="{FF2B5EF4-FFF2-40B4-BE49-F238E27FC236}">
                    <a16:creationId xmlns:a16="http://schemas.microsoft.com/office/drawing/2014/main" id="{9B7F62CE-F6F1-FF28-8CAB-283884391BE0}"/>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28679" name="TextBox 28678">
                <a:extLst>
                  <a:ext uri="{FF2B5EF4-FFF2-40B4-BE49-F238E27FC236}">
                    <a16:creationId xmlns:a16="http://schemas.microsoft.com/office/drawing/2014/main" id="{FC2AAC1C-30FF-A98D-B2F7-E587140F3982}"/>
                  </a:ext>
                </a:extLst>
              </p:cNvPr>
              <p:cNvSpPr txBox="1"/>
              <p:nvPr/>
            </p:nvSpPr>
            <p:spPr>
              <a:xfrm>
                <a:off x="-635874" y="4975492"/>
                <a:ext cx="1970315" cy="369332"/>
              </a:xfrm>
              <a:prstGeom prst="rect">
                <a:avLst/>
              </a:prstGeom>
              <a:noFill/>
            </p:spPr>
            <p:txBody>
              <a:bodyPr wrap="square" rtlCol="0">
                <a:spAutoFit/>
              </a:bodyPr>
              <a:lstStyle/>
              <a:p>
                <a:pPr algn="r"/>
                <a:r>
                  <a:rPr lang="en-US" dirty="0"/>
                  <a:t>Vagina</a:t>
                </a:r>
              </a:p>
            </p:txBody>
          </p:sp>
          <p:sp>
            <p:nvSpPr>
              <p:cNvPr id="28680" name="TextBox 28679">
                <a:extLst>
                  <a:ext uri="{FF2B5EF4-FFF2-40B4-BE49-F238E27FC236}">
                    <a16:creationId xmlns:a16="http://schemas.microsoft.com/office/drawing/2014/main" id="{E27D449E-9E28-830F-3109-8EA06902464F}"/>
                  </a:ext>
                </a:extLst>
              </p:cNvPr>
              <p:cNvSpPr txBox="1"/>
              <p:nvPr/>
            </p:nvSpPr>
            <p:spPr>
              <a:xfrm>
                <a:off x="3781596" y="5180794"/>
                <a:ext cx="1970315" cy="369332"/>
              </a:xfrm>
              <a:prstGeom prst="rect">
                <a:avLst/>
              </a:prstGeom>
              <a:noFill/>
            </p:spPr>
            <p:txBody>
              <a:bodyPr wrap="square" rtlCol="0">
                <a:spAutoFit/>
              </a:bodyPr>
              <a:lstStyle/>
              <a:p>
                <a:r>
                  <a:rPr lang="en-US" dirty="0"/>
                  <a:t>Anal sphincter</a:t>
                </a:r>
              </a:p>
            </p:txBody>
          </p:sp>
          <p:grpSp>
            <p:nvGrpSpPr>
              <p:cNvPr id="28681" name="Group 28680">
                <a:extLst>
                  <a:ext uri="{FF2B5EF4-FFF2-40B4-BE49-F238E27FC236}">
                    <a16:creationId xmlns:a16="http://schemas.microsoft.com/office/drawing/2014/main" id="{543FF482-1DA7-E09B-AAF8-E37493E55B09}"/>
                  </a:ext>
                </a:extLst>
              </p:cNvPr>
              <p:cNvGrpSpPr/>
              <p:nvPr/>
            </p:nvGrpSpPr>
            <p:grpSpPr>
              <a:xfrm>
                <a:off x="1039146" y="3507711"/>
                <a:ext cx="1288409" cy="376851"/>
                <a:chOff x="2708451" y="1593172"/>
                <a:chExt cx="1990319" cy="1779640"/>
              </a:xfrm>
            </p:grpSpPr>
            <p:cxnSp>
              <p:nvCxnSpPr>
                <p:cNvPr id="28697" name="Straight Connector 28696">
                  <a:extLst>
                    <a:ext uri="{FF2B5EF4-FFF2-40B4-BE49-F238E27FC236}">
                      <a16:creationId xmlns:a16="http://schemas.microsoft.com/office/drawing/2014/main" id="{AF1932C7-8C15-3552-5591-DDF49436916E}"/>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8" name="Straight Connector 28697">
                  <a:extLst>
                    <a:ext uri="{FF2B5EF4-FFF2-40B4-BE49-F238E27FC236}">
                      <a16:creationId xmlns:a16="http://schemas.microsoft.com/office/drawing/2014/main" id="{164188F6-F380-48C6-A605-F8541543EF79}"/>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2" name="Group 28681">
                <a:extLst>
                  <a:ext uri="{FF2B5EF4-FFF2-40B4-BE49-F238E27FC236}">
                    <a16:creationId xmlns:a16="http://schemas.microsoft.com/office/drawing/2014/main" id="{4F5CC975-8284-F8B9-4129-3CA4A4EED85A}"/>
                  </a:ext>
                </a:extLst>
              </p:cNvPr>
              <p:cNvGrpSpPr/>
              <p:nvPr/>
            </p:nvGrpSpPr>
            <p:grpSpPr>
              <a:xfrm flipV="1">
                <a:off x="1071458" y="4223692"/>
                <a:ext cx="1311107" cy="146747"/>
                <a:chOff x="2708451" y="1593172"/>
                <a:chExt cx="1990319" cy="1779640"/>
              </a:xfrm>
            </p:grpSpPr>
            <p:cxnSp>
              <p:nvCxnSpPr>
                <p:cNvPr id="28695" name="Straight Connector 28694">
                  <a:extLst>
                    <a:ext uri="{FF2B5EF4-FFF2-40B4-BE49-F238E27FC236}">
                      <a16:creationId xmlns:a16="http://schemas.microsoft.com/office/drawing/2014/main" id="{1608B3BB-FFF3-FA90-25AC-45C618B2603C}"/>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6" name="Straight Connector 28695">
                  <a:extLst>
                    <a:ext uri="{FF2B5EF4-FFF2-40B4-BE49-F238E27FC236}">
                      <a16:creationId xmlns:a16="http://schemas.microsoft.com/office/drawing/2014/main" id="{27E78BD2-B7A8-B0F6-613A-F74AB1F30562}"/>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3" name="Group 28682">
                <a:extLst>
                  <a:ext uri="{FF2B5EF4-FFF2-40B4-BE49-F238E27FC236}">
                    <a16:creationId xmlns:a16="http://schemas.microsoft.com/office/drawing/2014/main" id="{5BC3DB0E-1CB1-743C-5A44-680171A2AB5F}"/>
                  </a:ext>
                </a:extLst>
              </p:cNvPr>
              <p:cNvGrpSpPr/>
              <p:nvPr/>
            </p:nvGrpSpPr>
            <p:grpSpPr>
              <a:xfrm flipV="1">
                <a:off x="1293819" y="4491503"/>
                <a:ext cx="1383257" cy="663478"/>
                <a:chOff x="2870820" y="1689756"/>
                <a:chExt cx="2439747" cy="1463437"/>
              </a:xfrm>
            </p:grpSpPr>
            <p:cxnSp>
              <p:nvCxnSpPr>
                <p:cNvPr id="28693" name="Straight Connector 28692">
                  <a:extLst>
                    <a:ext uri="{FF2B5EF4-FFF2-40B4-BE49-F238E27FC236}">
                      <a16:creationId xmlns:a16="http://schemas.microsoft.com/office/drawing/2014/main" id="{003DEE15-07C1-E640-318B-DFE233786138}"/>
                    </a:ext>
                  </a:extLst>
                </p:cNvPr>
                <p:cNvCxnSpPr>
                  <a:cxnSpLocks/>
                </p:cNvCxnSpPr>
                <p:nvPr/>
              </p:nvCxnSpPr>
              <p:spPr>
                <a:xfrm>
                  <a:off x="2894088" y="1719738"/>
                  <a:ext cx="2370044" cy="14100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4" name="Straight Connector 28693">
                  <a:extLst>
                    <a:ext uri="{FF2B5EF4-FFF2-40B4-BE49-F238E27FC236}">
                      <a16:creationId xmlns:a16="http://schemas.microsoft.com/office/drawing/2014/main" id="{0C6776C2-CD36-4ABA-32B6-05A916FF5430}"/>
                    </a:ext>
                  </a:extLst>
                </p:cNvPr>
                <p:cNvCxnSpPr>
                  <a:cxnSpLocks/>
                </p:cNvCxnSpPr>
                <p:nvPr/>
              </p:nvCxnSpPr>
              <p:spPr>
                <a:xfrm>
                  <a:off x="2870820" y="1689756"/>
                  <a:ext cx="2439747" cy="1463437"/>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4" name="Group 28683">
                <a:extLst>
                  <a:ext uri="{FF2B5EF4-FFF2-40B4-BE49-F238E27FC236}">
                    <a16:creationId xmlns:a16="http://schemas.microsoft.com/office/drawing/2014/main" id="{89BEBB63-6665-0FFD-1322-295490EA1757}"/>
                  </a:ext>
                </a:extLst>
              </p:cNvPr>
              <p:cNvGrpSpPr/>
              <p:nvPr/>
            </p:nvGrpSpPr>
            <p:grpSpPr>
              <a:xfrm flipH="1" flipV="1">
                <a:off x="3555317" y="4517653"/>
                <a:ext cx="535881" cy="708662"/>
                <a:chOff x="2708451" y="1593172"/>
                <a:chExt cx="1595052" cy="1134226"/>
              </a:xfrm>
            </p:grpSpPr>
            <p:cxnSp>
              <p:nvCxnSpPr>
                <p:cNvPr id="28691" name="Straight Connector 28690">
                  <a:extLst>
                    <a:ext uri="{FF2B5EF4-FFF2-40B4-BE49-F238E27FC236}">
                      <a16:creationId xmlns:a16="http://schemas.microsoft.com/office/drawing/2014/main" id="{C69175CF-1FF6-FE7B-8BE9-AA1F4D08F483}"/>
                    </a:ext>
                  </a:extLst>
                </p:cNvPr>
                <p:cNvCxnSpPr>
                  <a:cxnSpLocks/>
                </p:cNvCxnSpPr>
                <p:nvPr/>
              </p:nvCxnSpPr>
              <p:spPr>
                <a:xfrm>
                  <a:off x="2708451" y="1593174"/>
                  <a:ext cx="1595052" cy="113422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2" name="Straight Connector 28691">
                  <a:extLst>
                    <a:ext uri="{FF2B5EF4-FFF2-40B4-BE49-F238E27FC236}">
                      <a16:creationId xmlns:a16="http://schemas.microsoft.com/office/drawing/2014/main" id="{51703DDD-D7E3-3360-7306-A0572A7F5AB5}"/>
                    </a:ext>
                  </a:extLst>
                </p:cNvPr>
                <p:cNvCxnSpPr>
                  <a:cxnSpLocks/>
                </p:cNvCxnSpPr>
                <p:nvPr/>
              </p:nvCxnSpPr>
              <p:spPr>
                <a:xfrm>
                  <a:off x="2723015" y="1593172"/>
                  <a:ext cx="1580488" cy="113422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5" name="Group 28684">
                <a:extLst>
                  <a:ext uri="{FF2B5EF4-FFF2-40B4-BE49-F238E27FC236}">
                    <a16:creationId xmlns:a16="http://schemas.microsoft.com/office/drawing/2014/main" id="{B8D323F0-76F6-0002-AA21-80F5C391A74F}"/>
                  </a:ext>
                </a:extLst>
              </p:cNvPr>
              <p:cNvGrpSpPr/>
              <p:nvPr/>
            </p:nvGrpSpPr>
            <p:grpSpPr>
              <a:xfrm flipH="1">
                <a:off x="2961274" y="2161175"/>
                <a:ext cx="1730480" cy="1474706"/>
                <a:chOff x="1703827" y="1593172"/>
                <a:chExt cx="2942773" cy="2097367"/>
              </a:xfrm>
            </p:grpSpPr>
            <p:cxnSp>
              <p:nvCxnSpPr>
                <p:cNvPr id="28687" name="Straight Connector 28686">
                  <a:extLst>
                    <a:ext uri="{FF2B5EF4-FFF2-40B4-BE49-F238E27FC236}">
                      <a16:creationId xmlns:a16="http://schemas.microsoft.com/office/drawing/2014/main" id="{BD44B6D1-BE6D-1DE1-9B1C-76D65ED2EC84}"/>
                    </a:ext>
                  </a:extLst>
                </p:cNvPr>
                <p:cNvCxnSpPr>
                  <a:cxnSpLocks/>
                </p:cNvCxnSpPr>
                <p:nvPr/>
              </p:nvCxnSpPr>
              <p:spPr>
                <a:xfrm>
                  <a:off x="2708451" y="1593173"/>
                  <a:ext cx="1938149" cy="1681522"/>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88" name="Straight Connector 28687">
                  <a:extLst>
                    <a:ext uri="{FF2B5EF4-FFF2-40B4-BE49-F238E27FC236}">
                      <a16:creationId xmlns:a16="http://schemas.microsoft.com/office/drawing/2014/main" id="{DB9B534A-B7DE-58D9-7357-2F3AC1BFA4C1}"/>
                    </a:ext>
                  </a:extLst>
                </p:cNvPr>
                <p:cNvCxnSpPr>
                  <a:cxnSpLocks/>
                </p:cNvCxnSpPr>
                <p:nvPr/>
              </p:nvCxnSpPr>
              <p:spPr>
                <a:xfrm>
                  <a:off x="2723014" y="1593172"/>
                  <a:ext cx="1908311" cy="1662895"/>
                </a:xfrm>
                <a:prstGeom prst="line">
                  <a:avLst/>
                </a:prstGeom>
                <a:ln w="12700"/>
              </p:spPr>
              <p:style>
                <a:lnRef idx="1">
                  <a:schemeClr val="dk1"/>
                </a:lnRef>
                <a:fillRef idx="0">
                  <a:schemeClr val="dk1"/>
                </a:fillRef>
                <a:effectRef idx="0">
                  <a:schemeClr val="dk1"/>
                </a:effectRef>
                <a:fontRef idx="minor">
                  <a:schemeClr val="tx1"/>
                </a:fontRef>
              </p:style>
            </p:cxnSp>
            <p:cxnSp>
              <p:nvCxnSpPr>
                <p:cNvPr id="28689" name="Straight Connector 28688">
                  <a:extLst>
                    <a:ext uri="{FF2B5EF4-FFF2-40B4-BE49-F238E27FC236}">
                      <a16:creationId xmlns:a16="http://schemas.microsoft.com/office/drawing/2014/main" id="{286F3F7F-0C12-4CFD-6E0A-03DEB737CED7}"/>
                    </a:ext>
                  </a:extLst>
                </p:cNvPr>
                <p:cNvCxnSpPr>
                  <a:cxnSpLocks/>
                  <a:stCxn id="28686" idx="1"/>
                </p:cNvCxnSpPr>
                <p:nvPr/>
              </p:nvCxnSpPr>
              <p:spPr>
                <a:xfrm>
                  <a:off x="1703827" y="3101282"/>
                  <a:ext cx="1887898" cy="589257"/>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0" name="Straight Connector 28689">
                  <a:extLst>
                    <a:ext uri="{FF2B5EF4-FFF2-40B4-BE49-F238E27FC236}">
                      <a16:creationId xmlns:a16="http://schemas.microsoft.com/office/drawing/2014/main" id="{3B31FDE9-109B-7FC4-730F-59B394E138A1}"/>
                    </a:ext>
                  </a:extLst>
                </p:cNvPr>
                <p:cNvCxnSpPr>
                  <a:cxnSpLocks/>
                  <a:stCxn id="28686" idx="1"/>
                </p:cNvCxnSpPr>
                <p:nvPr/>
              </p:nvCxnSpPr>
              <p:spPr>
                <a:xfrm>
                  <a:off x="1703827" y="3101282"/>
                  <a:ext cx="1890321" cy="578656"/>
                </a:xfrm>
                <a:prstGeom prst="line">
                  <a:avLst/>
                </a:prstGeom>
                <a:ln w="12700"/>
              </p:spPr>
              <p:style>
                <a:lnRef idx="1">
                  <a:schemeClr val="dk1"/>
                </a:lnRef>
                <a:fillRef idx="0">
                  <a:schemeClr val="dk1"/>
                </a:fillRef>
                <a:effectRef idx="0">
                  <a:schemeClr val="dk1"/>
                </a:effectRef>
                <a:fontRef idx="minor">
                  <a:schemeClr val="tx1"/>
                </a:fontRef>
              </p:style>
            </p:cxnSp>
          </p:grpSp>
          <p:sp>
            <p:nvSpPr>
              <p:cNvPr id="28686" name="TextBox 28685">
                <a:extLst>
                  <a:ext uri="{FF2B5EF4-FFF2-40B4-BE49-F238E27FC236}">
                    <a16:creationId xmlns:a16="http://schemas.microsoft.com/office/drawing/2014/main" id="{5B3098EB-A237-F8AF-4DC1-8CE188D9804E}"/>
                  </a:ext>
                </a:extLst>
              </p:cNvPr>
              <p:cNvSpPr txBox="1"/>
              <p:nvPr/>
            </p:nvSpPr>
            <p:spPr>
              <a:xfrm>
                <a:off x="4691754" y="2759896"/>
                <a:ext cx="1970315" cy="923330"/>
              </a:xfrm>
              <a:prstGeom prst="rect">
                <a:avLst/>
              </a:prstGeom>
              <a:noFill/>
            </p:spPr>
            <p:txBody>
              <a:bodyPr wrap="square" rtlCol="0">
                <a:spAutoFit/>
              </a:bodyPr>
              <a:lstStyle/>
              <a:p>
                <a:r>
                  <a:rPr lang="en-US" dirty="0"/>
                  <a:t>Prolapsed </a:t>
                </a:r>
              </a:p>
              <a:p>
                <a:r>
                  <a:rPr lang="en-US" dirty="0"/>
                  <a:t>Rectum</a:t>
                </a:r>
              </a:p>
              <a:p>
                <a:r>
                  <a:rPr lang="en-US" dirty="0"/>
                  <a:t>(Rectocele)</a:t>
                </a:r>
              </a:p>
            </p:txBody>
          </p:sp>
        </p:grpSp>
        <p:sp>
          <p:nvSpPr>
            <p:cNvPr id="28699" name="TextBox 28698">
              <a:extLst>
                <a:ext uri="{FF2B5EF4-FFF2-40B4-BE49-F238E27FC236}">
                  <a16:creationId xmlns:a16="http://schemas.microsoft.com/office/drawing/2014/main" id="{206DB5E3-2732-840C-AEC3-864352D6048F}"/>
                </a:ext>
              </a:extLst>
            </p:cNvPr>
            <p:cNvSpPr txBox="1"/>
            <p:nvPr/>
          </p:nvSpPr>
          <p:spPr>
            <a:xfrm>
              <a:off x="6523198" y="6067857"/>
              <a:ext cx="3726677" cy="473124"/>
            </a:xfrm>
            <a:prstGeom prst="rect">
              <a:avLst/>
            </a:prstGeom>
            <a:noFill/>
          </p:spPr>
          <p:txBody>
            <a:bodyPr wrap="square">
              <a:spAutoFit/>
            </a:bodyPr>
            <a:lstStyle/>
            <a:p>
              <a:pPr algn="ctr"/>
              <a:r>
                <a:rPr lang="en-US" sz="2000" b="1" dirty="0"/>
                <a:t>Rectocele</a:t>
              </a:r>
              <a:r>
                <a:rPr lang="en-US" sz="2000" b="1" dirty="0">
                  <a:solidFill>
                    <a:srgbClr val="002060"/>
                  </a:solidFill>
                </a:rPr>
                <a:t> </a:t>
              </a:r>
              <a:r>
                <a:rPr lang="en-US" sz="2000" b="1" dirty="0"/>
                <a:t>– Bowel</a:t>
              </a:r>
            </a:p>
          </p:txBody>
        </p:sp>
        <p:sp>
          <p:nvSpPr>
            <p:cNvPr id="28700" name="TextBox 28699">
              <a:extLst>
                <a:ext uri="{FF2B5EF4-FFF2-40B4-BE49-F238E27FC236}">
                  <a16:creationId xmlns:a16="http://schemas.microsoft.com/office/drawing/2014/main" id="{FB6315D4-798B-52AE-7F4F-A357CFB3B844}"/>
                </a:ext>
              </a:extLst>
            </p:cNvPr>
            <p:cNvSpPr txBox="1"/>
            <p:nvPr/>
          </p:nvSpPr>
          <p:spPr>
            <a:xfrm>
              <a:off x="856191" y="6117579"/>
              <a:ext cx="3726677" cy="473124"/>
            </a:xfrm>
            <a:prstGeom prst="rect">
              <a:avLst/>
            </a:prstGeom>
            <a:noFill/>
          </p:spPr>
          <p:txBody>
            <a:bodyPr wrap="square">
              <a:spAutoFit/>
            </a:bodyPr>
            <a:lstStyle/>
            <a:p>
              <a:pPr algn="ctr"/>
              <a:r>
                <a:rPr lang="en-US" sz="2000" b="1" dirty="0"/>
                <a:t>Normal Anatomy</a:t>
              </a:r>
            </a:p>
          </p:txBody>
        </p:sp>
      </p:grpSp>
    </p:spTree>
    <p:extLst>
      <p:ext uri="{BB962C8B-B14F-4D97-AF65-F5344CB8AC3E}">
        <p14:creationId xmlns:p14="http://schemas.microsoft.com/office/powerpoint/2010/main" val="2131899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22FF-A155-D70F-4704-1BC274D1AF06}"/>
              </a:ext>
            </a:extLst>
          </p:cNvPr>
          <p:cNvSpPr>
            <a:spLocks noGrp="1"/>
          </p:cNvSpPr>
          <p:nvPr>
            <p:ph type="title"/>
          </p:nvPr>
        </p:nvSpPr>
        <p:spPr/>
        <p:txBody>
          <a:bodyPr/>
          <a:lstStyle/>
          <a:p>
            <a:r>
              <a:rPr lang="sv-SE" dirty="0"/>
              <a:t>Normal vs </a:t>
            </a:r>
            <a:r>
              <a:rPr lang="sv-SE" dirty="0" err="1"/>
              <a:t>Weak</a:t>
            </a:r>
            <a:r>
              <a:rPr lang="sv-SE" dirty="0"/>
              <a:t> </a:t>
            </a:r>
            <a:r>
              <a:rPr lang="sv-SE" dirty="0" err="1"/>
              <a:t>Pelvic</a:t>
            </a:r>
            <a:r>
              <a:rPr lang="sv-SE" dirty="0"/>
              <a:t> </a:t>
            </a:r>
            <a:r>
              <a:rPr lang="sv-SE" dirty="0" err="1"/>
              <a:t>floor</a:t>
            </a:r>
            <a:endParaRPr lang="en-US" dirty="0"/>
          </a:p>
        </p:txBody>
      </p:sp>
      <p:pic>
        <p:nvPicPr>
          <p:cNvPr id="2050" name="Picture 2">
            <a:extLst>
              <a:ext uri="{FF2B5EF4-FFF2-40B4-BE49-F238E27FC236}">
                <a16:creationId xmlns:a16="http://schemas.microsoft.com/office/drawing/2014/main" id="{E7CA181E-F8D8-9FB1-4D11-AAAAD9E98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812" y="2488406"/>
            <a:ext cx="6048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1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22FF-A155-D70F-4704-1BC274D1AF06}"/>
              </a:ext>
            </a:extLst>
          </p:cNvPr>
          <p:cNvSpPr>
            <a:spLocks noGrp="1"/>
          </p:cNvSpPr>
          <p:nvPr>
            <p:ph type="title"/>
          </p:nvPr>
        </p:nvSpPr>
        <p:spPr/>
        <p:txBody>
          <a:bodyPr/>
          <a:lstStyle/>
          <a:p>
            <a:r>
              <a:rPr lang="sv-SE" dirty="0"/>
              <a:t>Normal vs </a:t>
            </a:r>
            <a:r>
              <a:rPr lang="sv-SE" dirty="0" err="1"/>
              <a:t>Weak</a:t>
            </a:r>
            <a:r>
              <a:rPr lang="sv-SE" dirty="0"/>
              <a:t> </a:t>
            </a:r>
            <a:r>
              <a:rPr lang="sv-SE" dirty="0" err="1"/>
              <a:t>Pelvic</a:t>
            </a:r>
            <a:r>
              <a:rPr lang="sv-SE" dirty="0"/>
              <a:t> </a:t>
            </a:r>
            <a:r>
              <a:rPr lang="sv-SE" dirty="0" err="1"/>
              <a:t>floor</a:t>
            </a:r>
            <a:endParaRPr lang="en-US" dirty="0"/>
          </a:p>
        </p:txBody>
      </p:sp>
      <p:pic>
        <p:nvPicPr>
          <p:cNvPr id="2050" name="Picture 2">
            <a:extLst>
              <a:ext uri="{FF2B5EF4-FFF2-40B4-BE49-F238E27FC236}">
                <a16:creationId xmlns:a16="http://schemas.microsoft.com/office/drawing/2014/main" id="{E7CA181E-F8D8-9FB1-4D11-AAAAD9E98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3075317" y="2488406"/>
            <a:ext cx="6041364"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6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GB" dirty="0"/>
              <a:t>Common symptoms of PFD</a:t>
            </a:r>
          </a:p>
        </p:txBody>
      </p:sp>
      <p:sp>
        <p:nvSpPr>
          <p:cNvPr id="2" name="Content Placeholder 1">
            <a:extLst>
              <a:ext uri="{FF2B5EF4-FFF2-40B4-BE49-F238E27FC236}">
                <a16:creationId xmlns:a16="http://schemas.microsoft.com/office/drawing/2014/main" id="{3EE2F5D5-EF14-E17B-C567-0267805A9558}"/>
              </a:ext>
            </a:extLst>
          </p:cNvPr>
          <p:cNvSpPr>
            <a:spLocks noGrp="1"/>
          </p:cNvSpPr>
          <p:nvPr>
            <p:ph idx="1"/>
          </p:nvPr>
        </p:nvSpPr>
        <p:spPr>
          <a:xfrm>
            <a:off x="838200" y="2073600"/>
            <a:ext cx="7738641" cy="4230000"/>
          </a:xfrm>
        </p:spPr>
        <p:txBody>
          <a:bodyPr>
            <a:normAutofit lnSpcReduction="10000"/>
          </a:bodyPr>
          <a:lstStyle/>
          <a:p>
            <a:pPr marL="0" indent="0">
              <a:buNone/>
            </a:pPr>
            <a:r>
              <a:rPr lang="en-US" b="1" dirty="0"/>
              <a:t>Lower Urinary Tract Dysfunction (LUTS)</a:t>
            </a:r>
          </a:p>
          <a:p>
            <a:r>
              <a:rPr lang="en-US" dirty="0"/>
              <a:t>includes symptoms of urinary incontinence, urgency, urinary frequency, nocturia, voiding difficulty / a feeling of incomplete bladder emptying</a:t>
            </a:r>
          </a:p>
          <a:p>
            <a:pPr marL="0" indent="0">
              <a:buNone/>
            </a:pPr>
            <a:r>
              <a:rPr lang="en-US" b="1" dirty="0"/>
              <a:t>Lower Bowel Dysfunction (LBD) </a:t>
            </a:r>
          </a:p>
          <a:p>
            <a:r>
              <a:rPr lang="en-US" dirty="0"/>
              <a:t>includes symptoms of fecal incontinence, constipation / incomplete emptying, obstructed defecation</a:t>
            </a:r>
          </a:p>
          <a:p>
            <a:pPr marL="0" indent="0">
              <a:buNone/>
            </a:pPr>
            <a:r>
              <a:rPr lang="en-US" b="1" dirty="0"/>
              <a:t>Sexual dysfunction</a:t>
            </a:r>
          </a:p>
          <a:p>
            <a:r>
              <a:rPr lang="en-US" dirty="0"/>
              <a:t>includes symptoms of erectile and ejaculatory dysfunction, dyspareunia, orgasmic dysfunction</a:t>
            </a:r>
          </a:p>
          <a:p>
            <a:pPr marL="0" indent="0">
              <a:buNone/>
            </a:pPr>
            <a:r>
              <a:rPr lang="en-US" b="1" dirty="0"/>
              <a:t>Chronic pelvic pain</a:t>
            </a:r>
          </a:p>
          <a:p>
            <a:endParaRPr lang="en-US" dirty="0"/>
          </a:p>
        </p:txBody>
      </p:sp>
    </p:spTree>
    <p:extLst>
      <p:ext uri="{BB962C8B-B14F-4D97-AF65-F5344CB8AC3E}">
        <p14:creationId xmlns:p14="http://schemas.microsoft.com/office/powerpoint/2010/main" val="2349735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F36713-8FA5-BA0F-44BE-B5CB83142C96}"/>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Mahony et al, 1977</a:t>
            </a:r>
          </a:p>
        </p:txBody>
      </p:sp>
      <p:sp>
        <p:nvSpPr>
          <p:cNvPr id="6" name="Title 5">
            <a:extLst>
              <a:ext uri="{FF2B5EF4-FFF2-40B4-BE49-F238E27FC236}">
                <a16:creationId xmlns:a16="http://schemas.microsoft.com/office/drawing/2014/main" id="{56DDD980-2D7A-4B85-173D-561E9A51C675}"/>
              </a:ext>
            </a:extLst>
          </p:cNvPr>
          <p:cNvSpPr>
            <a:spLocks noGrp="1"/>
          </p:cNvSpPr>
          <p:nvPr>
            <p:ph type="title"/>
          </p:nvPr>
        </p:nvSpPr>
        <p:spPr/>
        <p:txBody>
          <a:bodyPr>
            <a:normAutofit/>
          </a:bodyPr>
          <a:lstStyle/>
          <a:p>
            <a:r>
              <a:rPr lang="en-GB" altLang="en-US" dirty="0"/>
              <a:t>Urinary incontinence and the pelvic floor?</a:t>
            </a:r>
            <a:endParaRPr lang="en-US" dirty="0"/>
          </a:p>
        </p:txBody>
      </p:sp>
      <p:sp>
        <p:nvSpPr>
          <p:cNvPr id="7" name="Content Placeholder 6">
            <a:extLst>
              <a:ext uri="{FF2B5EF4-FFF2-40B4-BE49-F238E27FC236}">
                <a16:creationId xmlns:a16="http://schemas.microsoft.com/office/drawing/2014/main" id="{4E1963E5-B5A9-9E09-6ECA-29A47DD4F6F6}"/>
              </a:ext>
            </a:extLst>
          </p:cNvPr>
          <p:cNvSpPr>
            <a:spLocks noGrp="1"/>
          </p:cNvSpPr>
          <p:nvPr>
            <p:ph idx="1"/>
          </p:nvPr>
        </p:nvSpPr>
        <p:spPr/>
        <p:txBody>
          <a:bodyPr/>
          <a:lstStyle/>
          <a:p>
            <a:pPr marL="0" indent="0">
              <a:buNone/>
            </a:pPr>
            <a:r>
              <a:rPr lang="en-GB" altLang="en-US" sz="3200" b="1" dirty="0"/>
              <a:t>The two most common types of UI are:</a:t>
            </a:r>
          </a:p>
          <a:p>
            <a:pPr marL="0" indent="0">
              <a:buNone/>
            </a:pPr>
            <a:r>
              <a:rPr lang="en-GB" altLang="en-US" b="1" dirty="0"/>
              <a:t>Stress urinary incontinence (SUI)</a:t>
            </a:r>
          </a:p>
          <a:p>
            <a:pPr marL="457200" lvl="1" indent="0">
              <a:buNone/>
            </a:pPr>
            <a:r>
              <a:rPr lang="en-GB" altLang="en-US" dirty="0"/>
              <a:t>The hammock of the pelvic floor needs to provide resistance to the downward and backwards movement of the bladder and urethra to provide compression of the urethra during times of increased intra-abdominal pressure – coughing, sneezing, running, laughing, gym class</a:t>
            </a:r>
          </a:p>
          <a:p>
            <a:pPr marL="0" indent="0">
              <a:buNone/>
            </a:pPr>
            <a:r>
              <a:rPr lang="en-GB" altLang="en-US" b="1" dirty="0"/>
              <a:t>Urgency Urinary Incontinence (UUI)</a:t>
            </a:r>
          </a:p>
          <a:p>
            <a:pPr marL="457200" lvl="1" indent="0">
              <a:buNone/>
            </a:pPr>
            <a:r>
              <a:rPr lang="en-GB" altLang="en-US" dirty="0"/>
              <a:t>Perineo-detrusor inhibitory reflex - a contraction of the PFM inhibits a detrusor contraction via a sacral reflex inhibition </a:t>
            </a:r>
            <a:r>
              <a:rPr lang="en-GB" altLang="en-US" dirty="0">
                <a:sym typeface="Symbol" pitchFamily="18" charset="2"/>
              </a:rPr>
              <a:t> voluntary suppression of micturition</a:t>
            </a:r>
            <a:endParaRPr lang="en-GB" altLang="en-US" dirty="0"/>
          </a:p>
          <a:p>
            <a:endParaRPr lang="en-US" dirty="0"/>
          </a:p>
        </p:txBody>
      </p:sp>
    </p:spTree>
    <p:extLst>
      <p:ext uri="{BB962C8B-B14F-4D97-AF65-F5344CB8AC3E}">
        <p14:creationId xmlns:p14="http://schemas.microsoft.com/office/powerpoint/2010/main" val="2296054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0423EB-0411-1FC2-E854-3D7989E64A86}"/>
              </a:ext>
            </a:extLst>
          </p:cNvPr>
          <p:cNvSpPr>
            <a:spLocks noGrp="1"/>
          </p:cNvSpPr>
          <p:nvPr>
            <p:ph type="title"/>
          </p:nvPr>
        </p:nvSpPr>
        <p:spPr/>
        <p:txBody>
          <a:bodyPr/>
          <a:lstStyle/>
          <a:p>
            <a:r>
              <a:rPr lang="en-GB" dirty="0"/>
              <a:t>Constipation</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p:txBody>
          <a:bodyPr/>
          <a:lstStyle/>
          <a:p>
            <a:pPr marL="0" indent="0">
              <a:buNone/>
            </a:pPr>
            <a:r>
              <a:rPr lang="en-GB" b="1" dirty="0"/>
              <a:t>Obstructed defaecation: </a:t>
            </a:r>
          </a:p>
          <a:p>
            <a:r>
              <a:rPr lang="en-GB" dirty="0"/>
              <a:t>difficulty in evacuation due to </a:t>
            </a:r>
            <a:br>
              <a:rPr lang="en-GB" dirty="0"/>
            </a:br>
            <a:r>
              <a:rPr lang="en-GB" dirty="0"/>
              <a:t>a mechanical obstruction</a:t>
            </a:r>
          </a:p>
          <a:p>
            <a:r>
              <a:rPr lang="en-GB" dirty="0"/>
              <a:t>may be due to a pelvic floor muscle dysfunction and can affect both men </a:t>
            </a:r>
            <a:br>
              <a:rPr lang="en-GB" dirty="0"/>
            </a:br>
            <a:r>
              <a:rPr lang="en-GB" dirty="0"/>
              <a:t>and women</a:t>
            </a:r>
          </a:p>
        </p:txBody>
      </p:sp>
      <p:pic>
        <p:nvPicPr>
          <p:cNvPr id="6" name="Content Placeholder 5">
            <a:extLst>
              <a:ext uri="{FF2B5EF4-FFF2-40B4-BE49-F238E27FC236}">
                <a16:creationId xmlns:a16="http://schemas.microsoft.com/office/drawing/2014/main" id="{84661936-1A3B-126E-BF75-9B91AB298E3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4202041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1DB9E7-E186-061C-3C7E-6903D7413D8F}"/>
              </a:ext>
            </a:extLst>
          </p:cNvPr>
          <p:cNvSpPr>
            <a:spLocks noGrp="1"/>
          </p:cNvSpPr>
          <p:nvPr>
            <p:ph type="title"/>
          </p:nvPr>
        </p:nvSpPr>
        <p:spPr/>
        <p:txBody>
          <a:bodyPr/>
          <a:lstStyle/>
          <a:p>
            <a:r>
              <a:rPr lang="en-GB" dirty="0"/>
              <a:t>Constipation</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p:txBody>
          <a:bodyPr/>
          <a:lstStyle/>
          <a:p>
            <a:pPr marL="0" indent="0">
              <a:buNone/>
            </a:pPr>
            <a:r>
              <a:rPr lang="en-GB" b="1" dirty="0"/>
              <a:t>Deep pelvic floor muscle - Puborectalis </a:t>
            </a:r>
          </a:p>
          <a:p>
            <a:r>
              <a:rPr lang="en-GB" dirty="0"/>
              <a:t>(paradoxical contraction / non-relaxing puborectalis) does not allow the anorectal angle to straighten and blocks stool leaving the rectum</a:t>
            </a:r>
          </a:p>
        </p:txBody>
      </p:sp>
      <p:pic>
        <p:nvPicPr>
          <p:cNvPr id="8" name="Content Placeholder 7">
            <a:extLst>
              <a:ext uri="{FF2B5EF4-FFF2-40B4-BE49-F238E27FC236}">
                <a16:creationId xmlns:a16="http://schemas.microsoft.com/office/drawing/2014/main" id="{A5A0332A-8043-A8BE-8A39-DE84B49739EC}"/>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300980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630603-ECF1-D878-0384-6D16703E05CF}"/>
              </a:ext>
            </a:extLst>
          </p:cNvPr>
          <p:cNvSpPr>
            <a:spLocks noGrp="1"/>
          </p:cNvSpPr>
          <p:nvPr>
            <p:ph type="title"/>
          </p:nvPr>
        </p:nvSpPr>
        <p:spPr/>
        <p:txBody>
          <a:bodyPr/>
          <a:lstStyle/>
          <a:p>
            <a:r>
              <a:rPr lang="en-GB" dirty="0"/>
              <a:t>Constipation</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199" y="2073600"/>
            <a:ext cx="6095035" cy="4230000"/>
          </a:xfrm>
        </p:spPr>
        <p:txBody>
          <a:bodyPr/>
          <a:lstStyle/>
          <a:p>
            <a:pPr marL="0" indent="0">
              <a:buNone/>
            </a:pPr>
            <a:r>
              <a:rPr lang="en-GB" b="1" dirty="0"/>
              <a:t>External Anal Sphincter (EAS)</a:t>
            </a:r>
          </a:p>
          <a:p>
            <a:r>
              <a:rPr lang="en-GB" dirty="0"/>
              <a:t>(paradoxical contraction – anismus / non-relaxing EAS) narrows the anal canal – stool may be unable to be passed or if soft enough comes out as a string or ‘worm’</a:t>
            </a:r>
          </a:p>
        </p:txBody>
      </p:sp>
      <p:pic>
        <p:nvPicPr>
          <p:cNvPr id="6" name="Content Placeholder 5">
            <a:extLst>
              <a:ext uri="{FF2B5EF4-FFF2-40B4-BE49-F238E27FC236}">
                <a16:creationId xmlns:a16="http://schemas.microsoft.com/office/drawing/2014/main" id="{F81D28B3-938D-2BAC-E255-8F7694243F1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104004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a:t>Faecal / anal incontinence</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200" y="2073600"/>
            <a:ext cx="5713071" cy="4230000"/>
          </a:xfrm>
        </p:spPr>
        <p:txBody>
          <a:bodyPr>
            <a:normAutofit fontScale="92500" lnSpcReduction="10000"/>
          </a:bodyPr>
          <a:lstStyle/>
          <a:p>
            <a:r>
              <a:rPr lang="en-GB" dirty="0"/>
              <a:t>Loss of flatus</a:t>
            </a:r>
          </a:p>
          <a:p>
            <a:r>
              <a:rPr lang="en-GB" dirty="0"/>
              <a:t>Loss of solid / liquid stool</a:t>
            </a:r>
          </a:p>
          <a:p>
            <a:r>
              <a:rPr lang="en-GB" dirty="0"/>
              <a:t>Faecal (rectal) urgency</a:t>
            </a:r>
          </a:p>
          <a:p>
            <a:r>
              <a:rPr lang="en-GB" dirty="0"/>
              <a:t>Faecal urgency incontinence</a:t>
            </a:r>
          </a:p>
          <a:p>
            <a:pPr marL="0" indent="0">
              <a:buNone/>
            </a:pPr>
            <a:r>
              <a:rPr lang="en-GB" sz="2200" b="1" noProof="0" dirty="0"/>
              <a:t>Passive incontinence: </a:t>
            </a:r>
            <a:r>
              <a:rPr lang="en-GB" b="1" noProof="0" dirty="0"/>
              <a:t>Liquid or solid </a:t>
            </a:r>
            <a:br>
              <a:rPr lang="en-GB" b="1" noProof="0" dirty="0"/>
            </a:br>
            <a:r>
              <a:rPr lang="en-GB" b="1" noProof="0" dirty="0"/>
              <a:t>stool loss with no awareness</a:t>
            </a:r>
          </a:p>
          <a:p>
            <a:r>
              <a:rPr lang="en-GB" noProof="0" dirty="0"/>
              <a:t>Overflow incontinence - due to an overfull rectum or faecal impaction</a:t>
            </a:r>
          </a:p>
          <a:p>
            <a:r>
              <a:rPr lang="en-GB" noProof="0" dirty="0"/>
              <a:t>Stress faecal incontinence – leakage with cough / sneeze / physical exertion</a:t>
            </a:r>
          </a:p>
          <a:p>
            <a:r>
              <a:rPr lang="en-GB" noProof="0" dirty="0"/>
              <a:t>Coital incontinence - leakage</a:t>
            </a:r>
          </a:p>
        </p:txBody>
      </p:sp>
      <p:pic>
        <p:nvPicPr>
          <p:cNvPr id="10" name="Content Placeholder 9">
            <a:extLst>
              <a:ext uri="{FF2B5EF4-FFF2-40B4-BE49-F238E27FC236}">
                <a16:creationId xmlns:a16="http://schemas.microsoft.com/office/drawing/2014/main" id="{511EC3FF-A7F6-8F8B-2AA4-A5568C8B3F4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B4F1F25F-CA29-7B8D-E609-D2E43E72656D}"/>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260222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Pelvic organ prolapse</a:t>
            </a:r>
          </a:p>
        </p:txBody>
      </p:sp>
      <p:sp>
        <p:nvSpPr>
          <p:cNvPr id="28675" name="Content Placeholder 2"/>
          <p:cNvSpPr>
            <a:spLocks noGrp="1"/>
          </p:cNvSpPr>
          <p:nvPr>
            <p:ph sz="half" idx="1"/>
          </p:nvPr>
        </p:nvSpPr>
        <p:spPr>
          <a:xfrm>
            <a:off x="514109" y="2073600"/>
            <a:ext cx="4347258" cy="4037429"/>
          </a:xfrm>
        </p:spPr>
        <p:txBody>
          <a:bodyPr>
            <a:normAutofit/>
          </a:bodyPr>
          <a:lstStyle/>
          <a:p>
            <a:pPr marL="457200" lvl="1" indent="0">
              <a:spcAft>
                <a:spcPts val="1200"/>
              </a:spcAft>
              <a:buNone/>
            </a:pPr>
            <a:r>
              <a:rPr lang="en-GB" altLang="en-US" dirty="0"/>
              <a:t>Prolapse means "to fall out of place", from the Latin </a:t>
            </a:r>
            <a:r>
              <a:rPr lang="en-GB" altLang="en-US" dirty="0" err="1"/>
              <a:t>prolabi</a:t>
            </a:r>
            <a:r>
              <a:rPr lang="en-GB" altLang="en-US" dirty="0"/>
              <a:t> meaning "to fall out".</a:t>
            </a:r>
          </a:p>
          <a:p>
            <a:pPr marL="457200" lvl="1" indent="0">
              <a:buNone/>
            </a:pPr>
            <a:r>
              <a:rPr lang="en-GB" altLang="en-US" b="1" dirty="0"/>
              <a:t>1) Anterior vaginal wall prolapse</a:t>
            </a:r>
          </a:p>
          <a:p>
            <a:pPr marL="457200" lvl="1" indent="0">
              <a:buNone/>
            </a:pPr>
            <a:r>
              <a:rPr lang="en-GB" altLang="en-US" dirty="0"/>
              <a:t>Cystocele – Bladder</a:t>
            </a:r>
          </a:p>
          <a:p>
            <a:pPr marL="457200" lvl="1" indent="0">
              <a:buNone/>
            </a:pPr>
            <a:r>
              <a:rPr lang="en-GB" altLang="en-US" dirty="0"/>
              <a:t>Cyst urethrocele – </a:t>
            </a:r>
            <a:br>
              <a:rPr lang="en-GB" altLang="en-US" dirty="0"/>
            </a:br>
            <a:r>
              <a:rPr lang="en-GB" altLang="en-US" dirty="0"/>
              <a:t>Bladder and Urethra</a:t>
            </a:r>
          </a:p>
        </p:txBody>
      </p:sp>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40150" y="2299866"/>
            <a:ext cx="3743194" cy="2753444"/>
          </a:xfrm>
          <a:prstGeom prst="rect">
            <a:avLst/>
          </a:prstGeom>
        </p:spPr>
      </p:pic>
      <p:grpSp>
        <p:nvGrpSpPr>
          <p:cNvPr id="13" name="Group 12">
            <a:extLst>
              <a:ext uri="{FF2B5EF4-FFF2-40B4-BE49-F238E27FC236}">
                <a16:creationId xmlns:a16="http://schemas.microsoft.com/office/drawing/2014/main" id="{87FCC5C2-CC51-2840-02E2-75CA2532FA08}"/>
              </a:ext>
            </a:extLst>
          </p:cNvPr>
          <p:cNvGrpSpPr/>
          <p:nvPr/>
        </p:nvGrpSpPr>
        <p:grpSpPr>
          <a:xfrm>
            <a:off x="7782404" y="2309699"/>
            <a:ext cx="3746139" cy="2752566"/>
            <a:chOff x="7562488" y="2656942"/>
            <a:chExt cx="3746139" cy="2752566"/>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62488" y="2656942"/>
              <a:ext cx="3746139" cy="2752566"/>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1)</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48275"/>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DC33EAD-7FD0-4489-B60A-5121F9151BE9}"/>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576FEB1-1D7C-44EE-A162-2DB9B1885918}"/>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25E7CA9-9D10-494A-959B-19E3302E5DCA}"/>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AAE84FF-9F87-4480-88F7-76A99D195D1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713BF2A-B2C5-4855-B5A8-D79555A2183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4945892E-6BDF-40D1-88D8-02F8E258BB45}"/>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52CCE8EB-8E9D-45D3-A41A-D544FA6FC3AE}"/>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733DFAE7-4FDF-49CE-B64D-44E648F8A3AA}"/>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A4355ACD-722A-49C1-952E-5ED8DBB49AE9}"/>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724AE6A-FF90-468C-8775-F8FA8E253694}"/>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AB43F8A-EE50-4400-B395-C658D06DA21E}"/>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FAB6AC2F-FCB8-4E54-A875-E61C43E18A0A}"/>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00FBEE4-2386-404C-BA14-DAB26BB1BDD4}"/>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3747A18-44D3-4A0F-8190-2692F998FE2D}"/>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2F47F52-3D91-402D-A810-00851D0E89BE}"/>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F2046B7-AF35-4AF0-BBAA-42120CC66AA8}"/>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F23294B-9FA1-450E-AC23-FFBEB8A8051D}"/>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71DA4B3-91B3-45A5-8699-7B39FD323C64}"/>
    </a:ext>
  </a:extLst>
</a:theme>
</file>

<file path=docProps/app.xml><?xml version="1.0" encoding="utf-8"?>
<Properties xmlns="http://schemas.openxmlformats.org/officeDocument/2006/extended-properties" xmlns:vt="http://schemas.openxmlformats.org/officeDocument/2006/docPropsVTypes">
  <Template>Wellspect Presentation Template</Template>
  <TotalTime>0</TotalTime>
  <Words>1577</Words>
  <Application>Microsoft Office PowerPoint</Application>
  <PresentationFormat>Widescreen</PresentationFormat>
  <Paragraphs>205</Paragraphs>
  <Slides>26</Slides>
  <Notes>18</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26</vt:i4>
      </vt:variant>
    </vt:vector>
  </HeadingPairs>
  <TitlesOfParts>
    <vt:vector size="48" baseType="lpstr">
      <vt:lpstr>Arial</vt:lpstr>
      <vt:lpstr>Calibri</vt:lpstr>
      <vt:lpstr>Calibri Light</vt:lpstr>
      <vt:lpstr>Comic Sans MS</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Pelvic floor dysfunction</vt:lpstr>
      <vt:lpstr>Myth busters!</vt:lpstr>
      <vt:lpstr>Common symptoms of PFD</vt:lpstr>
      <vt:lpstr>Urinary incontinence and the pelvic floor?</vt:lpstr>
      <vt:lpstr>Constipation</vt:lpstr>
      <vt:lpstr>Constipation</vt:lpstr>
      <vt:lpstr>Constipation</vt:lpstr>
      <vt:lpstr>Faecal / anal incontinence</vt:lpstr>
      <vt:lpstr>Pelvic organ prolapse</vt:lpstr>
      <vt:lpstr>Pelvic organ prolapse</vt:lpstr>
      <vt:lpstr>Common causes of PFD</vt:lpstr>
      <vt:lpstr>Uterine - Procidentia</vt:lpstr>
      <vt:lpstr>Common causes of PFD</vt:lpstr>
      <vt:lpstr>Conservative therapy for PFD</vt:lpstr>
      <vt:lpstr>Clean Intermittent Self Catheterisation (CISC)</vt:lpstr>
      <vt:lpstr>Case study: JENNY</vt:lpstr>
      <vt:lpstr>Transanal Irrigation (TAI)</vt:lpstr>
      <vt:lpstr>Transanal Irrigation (TAI)</vt:lpstr>
      <vt:lpstr>Use of mini or full TAI</vt:lpstr>
      <vt:lpstr>Case study: NORMA</vt:lpstr>
      <vt:lpstr>Thank you</vt:lpstr>
      <vt:lpstr>PowerPoint Presentation</vt:lpstr>
      <vt:lpstr>Anterior vaginal wall prolapse</vt:lpstr>
      <vt:lpstr>Posterior vaginal wall prolapse</vt:lpstr>
      <vt:lpstr>Normal vs Weak Pelvic floor</vt:lpstr>
      <vt:lpstr>Normal vs Weak Pelvic floor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2023-05-15T08:12:12Z</dcterms:created>
  <dcterms:modified xsi:type="dcterms:W3CDTF">2023-05-15T08:12:22Z</dcterms:modified>
</cp:coreProperties>
</file>